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3"/>
  </p:notesMasterIdLst>
  <p:sldIdLst>
    <p:sldId id="312" r:id="rId2"/>
    <p:sldId id="313" r:id="rId3"/>
    <p:sldId id="392" r:id="rId4"/>
    <p:sldId id="265" r:id="rId5"/>
    <p:sldId id="380" r:id="rId6"/>
    <p:sldId id="393" r:id="rId7"/>
    <p:sldId id="340" r:id="rId8"/>
    <p:sldId id="331" r:id="rId9"/>
    <p:sldId id="383" r:id="rId10"/>
    <p:sldId id="368" r:id="rId11"/>
    <p:sldId id="370" r:id="rId12"/>
    <p:sldId id="351" r:id="rId13"/>
    <p:sldId id="387" r:id="rId14"/>
    <p:sldId id="259" r:id="rId15"/>
    <p:sldId id="334" r:id="rId16"/>
    <p:sldId id="359" r:id="rId17"/>
    <p:sldId id="315" r:id="rId18"/>
    <p:sldId id="372" r:id="rId19"/>
    <p:sldId id="360" r:id="rId20"/>
    <p:sldId id="363" r:id="rId21"/>
    <p:sldId id="263" r:id="rId22"/>
    <p:sldId id="365" r:id="rId23"/>
    <p:sldId id="366" r:id="rId24"/>
    <p:sldId id="350" r:id="rId25"/>
    <p:sldId id="382" r:id="rId26"/>
    <p:sldId id="375" r:id="rId27"/>
    <p:sldId id="386" r:id="rId28"/>
    <p:sldId id="376" r:id="rId29"/>
    <p:sldId id="377" r:id="rId30"/>
    <p:sldId id="292" r:id="rId31"/>
    <p:sldId id="290" r:id="rId32"/>
  </p:sldIdLst>
  <p:sldSz cx="9144000" cy="5143500" type="screen16x9"/>
  <p:notesSz cx="6858000" cy="9144000"/>
  <p:embeddedFontLs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ExtraBold" panose="00000900000000000000" pitchFamily="2" charset="0"/>
      <p:bold r:id="rId42"/>
      <p:boldItalic r:id="rId43"/>
    </p:embeddedFont>
    <p:embeddedFont>
      <p:font typeface="Montserrat ExtraLight" panose="00000300000000000000" pitchFamily="2" charset="0"/>
      <p:regular r:id="rId44"/>
      <p:italic r:id="rId45"/>
    </p:embeddedFont>
    <p:embeddedFont>
      <p:font typeface="Nunito Light" pitchFamily="2" charset="0"/>
      <p:regular r:id="rId46"/>
    </p:embeddedFont>
    <p:embeddedFont>
      <p:font typeface="Rubik" panose="020B0604020202020204" charset="-79"/>
      <p:regular r:id="rId47"/>
      <p:bold r:id="rId48"/>
      <p:italic r:id="rId49"/>
      <p:boldItalic r:id="rId50"/>
    </p:embeddedFont>
    <p:embeddedFont>
      <p:font typeface="Titillium Web" panose="000005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7EBE4F-29E2-4635-82FE-8B4D1E2DFD03}">
  <a:tblStyle styleId="{917EBE4F-29E2-4635-82FE-8B4D1E2DFD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207" d="100"/>
          <a:sy n="207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238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156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43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149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145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88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301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366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031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287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948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8038ed87d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8038ed87d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C97E77C8-715C-FA21-B664-AB617F99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>
            <a:extLst>
              <a:ext uri="{FF2B5EF4-FFF2-40B4-BE49-F238E27FC236}">
                <a16:creationId xmlns:a16="http://schemas.microsoft.com/office/drawing/2014/main" id="{A738E069-8A40-4450-8DC7-6D45C37882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>
            <a:extLst>
              <a:ext uri="{FF2B5EF4-FFF2-40B4-BE49-F238E27FC236}">
                <a16:creationId xmlns:a16="http://schemas.microsoft.com/office/drawing/2014/main" id="{B4C46655-59C0-5D0B-4A89-30D41D587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38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188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149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8400" y="833375"/>
            <a:ext cx="5195700" cy="21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8400" y="3288588"/>
            <a:ext cx="1911300" cy="7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95209" y="-910782"/>
            <a:ext cx="8446466" cy="6782757"/>
            <a:chOff x="395209" y="-910782"/>
            <a:chExt cx="8446466" cy="6782757"/>
          </a:xfrm>
        </p:grpSpPr>
        <p:sp>
          <p:nvSpPr>
            <p:cNvPr id="12" name="Google Shape;12;p2"/>
            <p:cNvSpPr/>
            <p:nvPr/>
          </p:nvSpPr>
          <p:spPr>
            <a:xfrm rot="2700000">
              <a:off x="6123391" y="-650342"/>
              <a:ext cx="1257519" cy="1257519"/>
            </a:xfrm>
            <a:prstGeom prst="frame">
              <a:avLst>
                <a:gd name="adj1" fmla="val 1789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542875" y="483625"/>
              <a:ext cx="384000" cy="384000"/>
            </a:xfrm>
            <a:prstGeom prst="donut">
              <a:avLst>
                <a:gd name="adj" fmla="val 3023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95209" y="4604000"/>
              <a:ext cx="921466" cy="285900"/>
              <a:chOff x="713234" y="4521850"/>
              <a:chExt cx="921466" cy="285900"/>
            </a:xfrm>
          </p:grpSpPr>
          <p:sp>
            <p:nvSpPr>
              <p:cNvPr id="15" name="Google Shape;15;p2"/>
              <p:cNvSpPr/>
              <p:nvPr/>
            </p:nvSpPr>
            <p:spPr>
              <a:xfrm rot="5400000">
                <a:off x="693884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>
                <a:off x="1031017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>
                <a:off x="1368150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>
              <a:off x="7170675" y="4200975"/>
              <a:ext cx="1671000" cy="167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6665350" y="2847900"/>
            <a:ext cx="3750000" cy="1031400"/>
            <a:chOff x="6665350" y="2847900"/>
            <a:chExt cx="3750000" cy="1031400"/>
          </a:xfrm>
        </p:grpSpPr>
        <p:sp>
          <p:nvSpPr>
            <p:cNvPr id="20" name="Google Shape;20;p2"/>
            <p:cNvSpPr/>
            <p:nvPr/>
          </p:nvSpPr>
          <p:spPr>
            <a:xfrm>
              <a:off x="6665350" y="3288600"/>
              <a:ext cx="3750000" cy="590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238575" y="2847900"/>
              <a:ext cx="20226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>
            <a:spLocks noGrp="1"/>
          </p:cNvSpPr>
          <p:nvPr>
            <p:ph type="title"/>
          </p:nvPr>
        </p:nvSpPr>
        <p:spPr>
          <a:xfrm>
            <a:off x="2951711" y="785075"/>
            <a:ext cx="32406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8"/>
          <p:cNvSpPr txBox="1">
            <a:spLocks noGrp="1"/>
          </p:cNvSpPr>
          <p:nvPr>
            <p:ph type="subTitle" idx="1"/>
          </p:nvPr>
        </p:nvSpPr>
        <p:spPr>
          <a:xfrm>
            <a:off x="2951675" y="1755375"/>
            <a:ext cx="3240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2855200" y="3385950"/>
            <a:ext cx="34335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CREDITS:</a:t>
            </a:r>
            <a:r>
              <a:rPr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200" b="1" u="sng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320" name="Google Shape;320;p28"/>
          <p:cNvGrpSpPr/>
          <p:nvPr/>
        </p:nvGrpSpPr>
        <p:grpSpPr>
          <a:xfrm>
            <a:off x="-38825" y="347500"/>
            <a:ext cx="9415300" cy="4619118"/>
            <a:chOff x="-38825" y="347500"/>
            <a:chExt cx="9415300" cy="4619118"/>
          </a:xfrm>
        </p:grpSpPr>
        <p:sp>
          <p:nvSpPr>
            <p:cNvPr id="321" name="Google Shape;321;p28"/>
            <p:cNvSpPr/>
            <p:nvPr/>
          </p:nvSpPr>
          <p:spPr>
            <a:xfrm rot="2700000">
              <a:off x="7858516" y="3448658"/>
              <a:ext cx="1257519" cy="1257519"/>
            </a:xfrm>
            <a:prstGeom prst="frame">
              <a:avLst>
                <a:gd name="adj1" fmla="val 1789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1417675" y="347500"/>
              <a:ext cx="384000" cy="384000"/>
            </a:xfrm>
            <a:prstGeom prst="donut">
              <a:avLst>
                <a:gd name="adj" fmla="val 3023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-38825" y="707350"/>
              <a:ext cx="1456500" cy="1456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324" name="Google Shape;324;p28"/>
          <p:cNvGrpSpPr/>
          <p:nvPr/>
        </p:nvGrpSpPr>
        <p:grpSpPr>
          <a:xfrm>
            <a:off x="981300" y="2654975"/>
            <a:ext cx="1031400" cy="2844900"/>
            <a:chOff x="981300" y="2654975"/>
            <a:chExt cx="1031400" cy="2844900"/>
          </a:xfrm>
        </p:grpSpPr>
        <p:sp>
          <p:nvSpPr>
            <p:cNvPr id="325" name="Google Shape;325;p28"/>
            <p:cNvSpPr/>
            <p:nvPr/>
          </p:nvSpPr>
          <p:spPr>
            <a:xfrm rot="5400000">
              <a:off x="-145800" y="3782075"/>
              <a:ext cx="2844900" cy="590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 rot="5400000">
              <a:off x="1086150" y="4456426"/>
              <a:ext cx="15345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bg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9"/>
          <p:cNvGrpSpPr/>
          <p:nvPr/>
        </p:nvGrpSpPr>
        <p:grpSpPr>
          <a:xfrm>
            <a:off x="395209" y="-758757"/>
            <a:ext cx="8428816" cy="6142557"/>
            <a:chOff x="395209" y="-758757"/>
            <a:chExt cx="8428816" cy="6142557"/>
          </a:xfrm>
        </p:grpSpPr>
        <p:sp>
          <p:nvSpPr>
            <p:cNvPr id="329" name="Google Shape;329;p29"/>
            <p:cNvSpPr/>
            <p:nvPr/>
          </p:nvSpPr>
          <p:spPr>
            <a:xfrm rot="2700000">
              <a:off x="1814291" y="-498317"/>
              <a:ext cx="1257519" cy="1257519"/>
            </a:xfrm>
            <a:prstGeom prst="frame">
              <a:avLst>
                <a:gd name="adj1" fmla="val 1789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330" name="Google Shape;330;p29"/>
            <p:cNvGrpSpPr/>
            <p:nvPr/>
          </p:nvGrpSpPr>
          <p:grpSpPr>
            <a:xfrm flipH="1">
              <a:off x="395209" y="4604000"/>
              <a:ext cx="921466" cy="285900"/>
              <a:chOff x="713234" y="4521850"/>
              <a:chExt cx="921466" cy="285900"/>
            </a:xfrm>
          </p:grpSpPr>
          <p:sp>
            <p:nvSpPr>
              <p:cNvPr id="331" name="Google Shape;331;p29"/>
              <p:cNvSpPr/>
              <p:nvPr/>
            </p:nvSpPr>
            <p:spPr>
              <a:xfrm rot="5400000">
                <a:off x="693884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332" name="Google Shape;332;p29"/>
              <p:cNvSpPr/>
              <p:nvPr/>
            </p:nvSpPr>
            <p:spPr>
              <a:xfrm rot="5400000">
                <a:off x="1031017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333" name="Google Shape;333;p29"/>
              <p:cNvSpPr/>
              <p:nvPr/>
            </p:nvSpPr>
            <p:spPr>
              <a:xfrm rot="5400000">
                <a:off x="1368150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334" name="Google Shape;334;p29"/>
            <p:cNvSpPr/>
            <p:nvPr/>
          </p:nvSpPr>
          <p:spPr>
            <a:xfrm rot="5400000">
              <a:off x="7185525" y="4213075"/>
              <a:ext cx="20226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 rot="5400000">
              <a:off x="8149775" y="4709550"/>
              <a:ext cx="10299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9"/>
          <p:cNvSpPr/>
          <p:nvPr/>
        </p:nvSpPr>
        <p:spPr>
          <a:xfrm rot="5400000">
            <a:off x="7016425" y="4511900"/>
            <a:ext cx="1425000" cy="31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Ref idx="1001">
        <a:schemeClr val="bg1"/>
      </p:bgRef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950CC-2136-01EC-07D1-041FD0AA3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340663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7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bg>
      <p:bgRef idx="1001">
        <a:schemeClr val="bg1"/>
      </p:bgRef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A9387-2009-5A0F-1179-8EF328989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65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bg>
      <p:bgRef idx="1001">
        <a:schemeClr val="bg1"/>
      </p:bgRef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17024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Ref idx="1001">
        <a:schemeClr val="bg1"/>
      </p:bgRef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E84C8-1454-4513-616C-70E81F6D4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74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Ref idx="1001">
        <a:schemeClr val="bg1"/>
      </p:bgRef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A7BB44-1BF0-6858-0C81-B3E349ECA5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8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Ref idx="1001">
        <a:schemeClr val="bg1"/>
      </p:bgRef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5400A6-DF29-1183-70D9-AF1031353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473191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75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Ref idx="1001">
        <a:schemeClr val="bg1"/>
      </p:bgRef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1C8F1D-C0F8-21CD-FD3F-F2EAFA244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7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Ref idx="1001">
        <a:schemeClr val="bg1"/>
      </p:bgRef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090BD7-50FC-85CC-DDC7-6076B32AAC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1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76375"/>
            <a:ext cx="7704000" cy="3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30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Ref idx="1001">
        <a:schemeClr val="bg1"/>
      </p:bgRef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6773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Ref idx="1001">
        <a:schemeClr val="bg1"/>
      </p:bgRef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4503FD-2043-1C86-3083-43DC286A9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4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Ref idx="1001">
        <a:schemeClr val="bg1"/>
      </p:bgRef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3BE8F6-455A-70C3-688E-B387C97FD2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228160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6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Ref idx="1001">
        <a:schemeClr val="bg1"/>
      </p:bgRef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5756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Ref idx="1001">
        <a:schemeClr val="bg1"/>
      </p:bgRef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881C70-33B6-C861-B52E-AEFC5F5F2D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0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1"/>
          </p:nvPr>
        </p:nvSpPr>
        <p:spPr>
          <a:xfrm>
            <a:off x="3017200" y="3430250"/>
            <a:ext cx="36066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2"/>
          </p:nvPr>
        </p:nvSpPr>
        <p:spPr>
          <a:xfrm>
            <a:off x="3017213" y="1898000"/>
            <a:ext cx="36066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3"/>
          </p:nvPr>
        </p:nvSpPr>
        <p:spPr>
          <a:xfrm>
            <a:off x="3017214" y="1507525"/>
            <a:ext cx="3606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4"/>
          </p:nvPr>
        </p:nvSpPr>
        <p:spPr>
          <a:xfrm>
            <a:off x="3017222" y="3039775"/>
            <a:ext cx="3606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35" name="Google Shape;235;p22"/>
          <p:cNvGrpSpPr/>
          <p:nvPr/>
        </p:nvGrpSpPr>
        <p:grpSpPr>
          <a:xfrm>
            <a:off x="-905050" y="1847700"/>
            <a:ext cx="2592475" cy="3076375"/>
            <a:chOff x="-739875" y="1813525"/>
            <a:chExt cx="2592475" cy="3076375"/>
          </a:xfrm>
        </p:grpSpPr>
        <p:grpSp>
          <p:nvGrpSpPr>
            <p:cNvPr id="236" name="Google Shape;236;p22"/>
            <p:cNvGrpSpPr/>
            <p:nvPr/>
          </p:nvGrpSpPr>
          <p:grpSpPr>
            <a:xfrm>
              <a:off x="931134" y="4604000"/>
              <a:ext cx="921466" cy="285900"/>
              <a:chOff x="713234" y="4521850"/>
              <a:chExt cx="921466" cy="285900"/>
            </a:xfrm>
          </p:grpSpPr>
          <p:sp>
            <p:nvSpPr>
              <p:cNvPr id="237" name="Google Shape;237;p22"/>
              <p:cNvSpPr/>
              <p:nvPr/>
            </p:nvSpPr>
            <p:spPr>
              <a:xfrm rot="5400000">
                <a:off x="693884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38" name="Google Shape;238;p22"/>
              <p:cNvSpPr/>
              <p:nvPr/>
            </p:nvSpPr>
            <p:spPr>
              <a:xfrm rot="5400000">
                <a:off x="1031017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 rot="5400000">
                <a:off x="1368150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240" name="Google Shape;240;p22"/>
            <p:cNvSpPr/>
            <p:nvPr/>
          </p:nvSpPr>
          <p:spPr>
            <a:xfrm>
              <a:off x="-739875" y="1813525"/>
              <a:ext cx="1671000" cy="167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241" name="Google Shape;241;p22"/>
          <p:cNvSpPr/>
          <p:nvPr/>
        </p:nvSpPr>
        <p:spPr>
          <a:xfrm rot="5400000">
            <a:off x="7660375" y="4019725"/>
            <a:ext cx="2022600" cy="31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11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7502534" y="2379750"/>
            <a:ext cx="1562941" cy="2642550"/>
            <a:chOff x="7502534" y="2379750"/>
            <a:chExt cx="1562941" cy="2642550"/>
          </a:xfrm>
        </p:grpSpPr>
        <p:sp>
          <p:nvSpPr>
            <p:cNvPr id="55" name="Google Shape;55;p6"/>
            <p:cNvSpPr/>
            <p:nvPr/>
          </p:nvSpPr>
          <p:spPr>
            <a:xfrm>
              <a:off x="8681475" y="2379750"/>
              <a:ext cx="384000" cy="384000"/>
            </a:xfrm>
            <a:prstGeom prst="donut">
              <a:avLst>
                <a:gd name="adj" fmla="val 3023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56" name="Google Shape;56;p6"/>
            <p:cNvGrpSpPr/>
            <p:nvPr/>
          </p:nvGrpSpPr>
          <p:grpSpPr>
            <a:xfrm>
              <a:off x="7502534" y="4736400"/>
              <a:ext cx="921466" cy="285900"/>
              <a:chOff x="713234" y="4521850"/>
              <a:chExt cx="921466" cy="285900"/>
            </a:xfrm>
          </p:grpSpPr>
          <p:sp>
            <p:nvSpPr>
              <p:cNvPr id="57" name="Google Shape;57;p6"/>
              <p:cNvSpPr/>
              <p:nvPr/>
            </p:nvSpPr>
            <p:spPr>
              <a:xfrm rot="5400000">
                <a:off x="693884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8" name="Google Shape;58;p6"/>
              <p:cNvSpPr/>
              <p:nvPr/>
            </p:nvSpPr>
            <p:spPr>
              <a:xfrm rot="5400000">
                <a:off x="1031017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 rot="5400000">
                <a:off x="1368150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</p:grpSp>
      <p:sp>
        <p:nvSpPr>
          <p:cNvPr id="60" name="Google Shape;60;p6"/>
          <p:cNvSpPr/>
          <p:nvPr/>
        </p:nvSpPr>
        <p:spPr>
          <a:xfrm rot="5400000">
            <a:off x="-636625" y="4265550"/>
            <a:ext cx="2022600" cy="31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1348850" y="846725"/>
            <a:ext cx="41382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1348850" y="2145475"/>
            <a:ext cx="4138200" cy="21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64" name="Google Shape;64;p7"/>
          <p:cNvGrpSpPr/>
          <p:nvPr/>
        </p:nvGrpSpPr>
        <p:grpSpPr>
          <a:xfrm>
            <a:off x="-718350" y="-698957"/>
            <a:ext cx="10114600" cy="5588857"/>
            <a:chOff x="-718350" y="-698957"/>
            <a:chExt cx="10114600" cy="5588857"/>
          </a:xfrm>
        </p:grpSpPr>
        <p:sp>
          <p:nvSpPr>
            <p:cNvPr id="65" name="Google Shape;65;p7"/>
            <p:cNvSpPr/>
            <p:nvPr/>
          </p:nvSpPr>
          <p:spPr>
            <a:xfrm rot="2700000">
              <a:off x="-457909" y="-438517"/>
              <a:ext cx="1257519" cy="1257519"/>
            </a:xfrm>
            <a:prstGeom prst="frame">
              <a:avLst>
                <a:gd name="adj1" fmla="val 1789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66" name="Google Shape;66;p7"/>
            <p:cNvGrpSpPr/>
            <p:nvPr/>
          </p:nvGrpSpPr>
          <p:grpSpPr>
            <a:xfrm flipH="1">
              <a:off x="2957221" y="4604000"/>
              <a:ext cx="921466" cy="285900"/>
              <a:chOff x="2003896" y="4521850"/>
              <a:chExt cx="921466" cy="285900"/>
            </a:xfrm>
          </p:grpSpPr>
          <p:sp>
            <p:nvSpPr>
              <p:cNvPr id="67" name="Google Shape;67;p7"/>
              <p:cNvSpPr/>
              <p:nvPr/>
            </p:nvSpPr>
            <p:spPr>
              <a:xfrm rot="5400000">
                <a:off x="1984546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68" name="Google Shape;68;p7"/>
              <p:cNvSpPr/>
              <p:nvPr/>
            </p:nvSpPr>
            <p:spPr>
              <a:xfrm rot="5400000">
                <a:off x="2321679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69" name="Google Shape;69;p7"/>
              <p:cNvSpPr/>
              <p:nvPr/>
            </p:nvSpPr>
            <p:spPr>
              <a:xfrm rot="5400000">
                <a:off x="2658813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70" name="Google Shape;70;p7"/>
            <p:cNvSpPr/>
            <p:nvPr/>
          </p:nvSpPr>
          <p:spPr>
            <a:xfrm>
              <a:off x="7725250" y="314225"/>
              <a:ext cx="1671000" cy="167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2246850" y="1522775"/>
            <a:ext cx="4650300" cy="20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3" name="Google Shape;73;p8"/>
          <p:cNvGrpSpPr/>
          <p:nvPr/>
        </p:nvGrpSpPr>
        <p:grpSpPr>
          <a:xfrm>
            <a:off x="427317" y="-663532"/>
            <a:ext cx="7611208" cy="6628157"/>
            <a:chOff x="427317" y="-663532"/>
            <a:chExt cx="7611208" cy="6628157"/>
          </a:xfrm>
        </p:grpSpPr>
        <p:sp>
          <p:nvSpPr>
            <p:cNvPr id="74" name="Google Shape;74;p8"/>
            <p:cNvSpPr/>
            <p:nvPr/>
          </p:nvSpPr>
          <p:spPr>
            <a:xfrm rot="2700000">
              <a:off x="6520566" y="-403092"/>
              <a:ext cx="1257519" cy="1257519"/>
            </a:xfrm>
            <a:prstGeom prst="frame">
              <a:avLst>
                <a:gd name="adj1" fmla="val 1789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75" name="Google Shape;75;p8"/>
            <p:cNvGrpSpPr/>
            <p:nvPr/>
          </p:nvGrpSpPr>
          <p:grpSpPr>
            <a:xfrm rot="-5400000">
              <a:off x="109534" y="4041325"/>
              <a:ext cx="921466" cy="285900"/>
              <a:chOff x="713234" y="4521850"/>
              <a:chExt cx="921466" cy="285900"/>
            </a:xfrm>
          </p:grpSpPr>
          <p:sp>
            <p:nvSpPr>
              <p:cNvPr id="76" name="Google Shape;76;p8"/>
              <p:cNvSpPr/>
              <p:nvPr/>
            </p:nvSpPr>
            <p:spPr>
              <a:xfrm rot="5400000">
                <a:off x="693884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77" name="Google Shape;77;p8"/>
              <p:cNvSpPr/>
              <p:nvPr/>
            </p:nvSpPr>
            <p:spPr>
              <a:xfrm rot="5400000">
                <a:off x="1031017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 rot="5400000">
                <a:off x="1368150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79" name="Google Shape;79;p8"/>
            <p:cNvSpPr/>
            <p:nvPr/>
          </p:nvSpPr>
          <p:spPr>
            <a:xfrm>
              <a:off x="2119850" y="4293625"/>
              <a:ext cx="1671000" cy="167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-351575" y="311075"/>
            <a:ext cx="9736875" cy="4578825"/>
            <a:chOff x="-351575" y="311075"/>
            <a:chExt cx="9736875" cy="4578825"/>
          </a:xfrm>
        </p:grpSpPr>
        <p:sp>
          <p:nvSpPr>
            <p:cNvPr id="81" name="Google Shape;81;p8"/>
            <p:cNvSpPr/>
            <p:nvPr/>
          </p:nvSpPr>
          <p:spPr>
            <a:xfrm flipH="1">
              <a:off x="-351525" y="311075"/>
              <a:ext cx="20226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-351475" y="741375"/>
              <a:ext cx="13437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-351575" y="1171675"/>
              <a:ext cx="17145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7362625" y="4141000"/>
              <a:ext cx="20226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8463700" y="4571300"/>
              <a:ext cx="9216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1129375" y="1580900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1129375" y="2891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9"/>
          <p:cNvGrpSpPr/>
          <p:nvPr/>
        </p:nvGrpSpPr>
        <p:grpSpPr>
          <a:xfrm>
            <a:off x="713234" y="-653800"/>
            <a:ext cx="9069691" cy="4513268"/>
            <a:chOff x="713234" y="-653800"/>
            <a:chExt cx="9069691" cy="4513268"/>
          </a:xfrm>
        </p:grpSpPr>
        <p:sp>
          <p:nvSpPr>
            <p:cNvPr id="90" name="Google Shape;90;p9"/>
            <p:cNvSpPr/>
            <p:nvPr/>
          </p:nvSpPr>
          <p:spPr>
            <a:xfrm rot="2700000">
              <a:off x="8264966" y="2341508"/>
              <a:ext cx="1257519" cy="1257519"/>
            </a:xfrm>
            <a:prstGeom prst="frame">
              <a:avLst>
                <a:gd name="adj1" fmla="val 1789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91" name="Google Shape;91;p9"/>
            <p:cNvGrpSpPr/>
            <p:nvPr/>
          </p:nvGrpSpPr>
          <p:grpSpPr>
            <a:xfrm flipH="1">
              <a:off x="713234" y="539500"/>
              <a:ext cx="921466" cy="285900"/>
              <a:chOff x="3404759" y="518175"/>
              <a:chExt cx="921466" cy="285900"/>
            </a:xfrm>
          </p:grpSpPr>
          <p:sp>
            <p:nvSpPr>
              <p:cNvPr id="92" name="Google Shape;92;p9"/>
              <p:cNvSpPr/>
              <p:nvPr/>
            </p:nvSpPr>
            <p:spPr>
              <a:xfrm rot="5400000">
                <a:off x="3385409" y="537525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 rot="5400000">
                <a:off x="3722542" y="537525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94" name="Google Shape;94;p9"/>
              <p:cNvSpPr/>
              <p:nvPr/>
            </p:nvSpPr>
            <p:spPr>
              <a:xfrm rot="5400000">
                <a:off x="4059675" y="537525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  <p:sp>
          <p:nvSpPr>
            <p:cNvPr id="95" name="Google Shape;95;p9"/>
            <p:cNvSpPr/>
            <p:nvPr/>
          </p:nvSpPr>
          <p:spPr>
            <a:xfrm>
              <a:off x="4605525" y="-653800"/>
              <a:ext cx="1671000" cy="167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>
            <a:spLocks noGrp="1"/>
          </p:cNvSpPr>
          <p:nvPr>
            <p:ph type="title" hasCustomPrompt="1"/>
          </p:nvPr>
        </p:nvSpPr>
        <p:spPr>
          <a:xfrm>
            <a:off x="2250000" y="1650425"/>
            <a:ext cx="4644000" cy="1187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1"/>
          </p:nvPr>
        </p:nvSpPr>
        <p:spPr>
          <a:xfrm>
            <a:off x="2250000" y="3043675"/>
            <a:ext cx="46440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2" name="Google Shape;102;p11"/>
          <p:cNvGrpSpPr/>
          <p:nvPr/>
        </p:nvGrpSpPr>
        <p:grpSpPr>
          <a:xfrm>
            <a:off x="2536450" y="-913732"/>
            <a:ext cx="4020125" cy="6470782"/>
            <a:chOff x="2536450" y="-913732"/>
            <a:chExt cx="4020125" cy="6470782"/>
          </a:xfrm>
        </p:grpSpPr>
        <p:sp>
          <p:nvSpPr>
            <p:cNvPr id="103" name="Google Shape;103;p11"/>
            <p:cNvSpPr/>
            <p:nvPr/>
          </p:nvSpPr>
          <p:spPr>
            <a:xfrm rot="2700000">
              <a:off x="5038616" y="-653292"/>
              <a:ext cx="1257519" cy="1257519"/>
            </a:xfrm>
            <a:prstGeom prst="frame">
              <a:avLst>
                <a:gd name="adj1" fmla="val 17895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2536450" y="4100550"/>
              <a:ext cx="1456500" cy="1456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782303" y="2962981"/>
            <a:ext cx="43794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713225" y="1202150"/>
            <a:ext cx="5448900" cy="152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70" name="Google Shape;170;p17"/>
          <p:cNvGrpSpPr/>
          <p:nvPr/>
        </p:nvGrpSpPr>
        <p:grpSpPr>
          <a:xfrm>
            <a:off x="713234" y="1497325"/>
            <a:ext cx="7909541" cy="3189450"/>
            <a:chOff x="713234" y="1497325"/>
            <a:chExt cx="7909541" cy="3189450"/>
          </a:xfrm>
        </p:grpSpPr>
        <p:sp>
          <p:nvSpPr>
            <p:cNvPr id="171" name="Google Shape;171;p17"/>
            <p:cNvSpPr/>
            <p:nvPr/>
          </p:nvSpPr>
          <p:spPr>
            <a:xfrm>
              <a:off x="8238775" y="1497325"/>
              <a:ext cx="384000" cy="384000"/>
            </a:xfrm>
            <a:prstGeom prst="donut">
              <a:avLst>
                <a:gd name="adj" fmla="val 3023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grpSp>
          <p:nvGrpSpPr>
            <p:cNvPr id="172" name="Google Shape;172;p17"/>
            <p:cNvGrpSpPr/>
            <p:nvPr/>
          </p:nvGrpSpPr>
          <p:grpSpPr>
            <a:xfrm>
              <a:off x="713234" y="4400875"/>
              <a:ext cx="921466" cy="285900"/>
              <a:chOff x="713234" y="4521850"/>
              <a:chExt cx="921466" cy="285900"/>
            </a:xfrm>
          </p:grpSpPr>
          <p:sp>
            <p:nvSpPr>
              <p:cNvPr id="173" name="Google Shape;173;p17"/>
              <p:cNvSpPr/>
              <p:nvPr/>
            </p:nvSpPr>
            <p:spPr>
              <a:xfrm rot="5400000">
                <a:off x="693884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 rot="5400000">
                <a:off x="1031017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 rot="5400000">
                <a:off x="1368150" y="4541200"/>
                <a:ext cx="285900" cy="2472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subTitle" idx="1"/>
          </p:nvPr>
        </p:nvSpPr>
        <p:spPr>
          <a:xfrm>
            <a:off x="2280898" y="19680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subTitle" idx="2"/>
          </p:nvPr>
        </p:nvSpPr>
        <p:spPr>
          <a:xfrm>
            <a:off x="4834802" y="19680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5"/>
          <p:cNvSpPr txBox="1">
            <a:spLocks noGrp="1"/>
          </p:cNvSpPr>
          <p:nvPr>
            <p:ph type="subTitle" idx="3"/>
          </p:nvPr>
        </p:nvSpPr>
        <p:spPr>
          <a:xfrm>
            <a:off x="2280898" y="36109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5"/>
          <p:cNvSpPr txBox="1">
            <a:spLocks noGrp="1"/>
          </p:cNvSpPr>
          <p:nvPr>
            <p:ph type="subTitle" idx="4"/>
          </p:nvPr>
        </p:nvSpPr>
        <p:spPr>
          <a:xfrm>
            <a:off x="4834802" y="36109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5"/>
          <p:cNvSpPr txBox="1">
            <a:spLocks noGrp="1"/>
          </p:cNvSpPr>
          <p:nvPr>
            <p:ph type="subTitle" idx="5"/>
          </p:nvPr>
        </p:nvSpPr>
        <p:spPr>
          <a:xfrm>
            <a:off x="2280888" y="1577900"/>
            <a:ext cx="1978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73" name="Google Shape;273;p25"/>
          <p:cNvSpPr txBox="1">
            <a:spLocks noGrp="1"/>
          </p:cNvSpPr>
          <p:nvPr>
            <p:ph type="subTitle" idx="6"/>
          </p:nvPr>
        </p:nvSpPr>
        <p:spPr>
          <a:xfrm>
            <a:off x="2280888" y="3220875"/>
            <a:ext cx="1978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74" name="Google Shape;274;p25"/>
          <p:cNvSpPr txBox="1">
            <a:spLocks noGrp="1"/>
          </p:cNvSpPr>
          <p:nvPr>
            <p:ph type="subTitle" idx="7"/>
          </p:nvPr>
        </p:nvSpPr>
        <p:spPr>
          <a:xfrm>
            <a:off x="4834788" y="1577900"/>
            <a:ext cx="1978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8"/>
          </p:nvPr>
        </p:nvSpPr>
        <p:spPr>
          <a:xfrm>
            <a:off x="4834788" y="3220875"/>
            <a:ext cx="1978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76" name="Google Shape;276;p25"/>
          <p:cNvSpPr/>
          <p:nvPr/>
        </p:nvSpPr>
        <p:spPr>
          <a:xfrm rot="2700000">
            <a:off x="-675034" y="2148996"/>
            <a:ext cx="1257519" cy="1257519"/>
          </a:xfrm>
          <a:prstGeom prst="frame">
            <a:avLst>
              <a:gd name="adj1" fmla="val 178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63" r:id="rId8"/>
    <p:sldLayoutId id="2147483671" r:id="rId9"/>
    <p:sldLayoutId id="2147483674" r:id="rId10"/>
    <p:sldLayoutId id="2147483675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8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hyperdbg.org/hwdbg-rep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hyperlink" Target="https://hwdbg.hyperdbg.org/doc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938644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hwdbg 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 idx="4294967295"/>
          </p:nvPr>
        </p:nvSpPr>
        <p:spPr>
          <a:xfrm>
            <a:off x="1506956" y="1609045"/>
            <a:ext cx="6130086" cy="46355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Debugging Hardware Like Software</a:t>
            </a:r>
            <a:endParaRPr sz="190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241871" y="207259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0AEA43-895D-D594-7C7B-6CAC1D9B3D6C}"/>
              </a:ext>
            </a:extLst>
          </p:cNvPr>
          <p:cNvSpPr txBox="1"/>
          <p:nvPr/>
        </p:nvSpPr>
        <p:spPr>
          <a:xfrm>
            <a:off x="1350567" y="2160667"/>
            <a:ext cx="64428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200" b="1" u="sng" dirty="0">
                <a:solidFill>
                  <a:schemeClr val="tx1"/>
                </a:solidFill>
                <a:latin typeface="Montserrat ExtraLight" panose="00000300000000000000" pitchFamily="2" charset="0"/>
              </a:rPr>
              <a:t>Mohammad Sina Karvandi </a:t>
            </a:r>
            <a:r>
              <a:rPr lang="en-US" sz="1200" b="1" dirty="0">
                <a:solidFill>
                  <a:schemeClr val="tx1"/>
                </a:solidFill>
                <a:latin typeface="Montserrat ExtraLight" panose="00000300000000000000" pitchFamily="2" charset="0"/>
              </a:rPr>
              <a:t>*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, Soroush </a:t>
            </a:r>
            <a:r>
              <a:rPr lang="en-US" sz="1200" dirty="0" err="1">
                <a:solidFill>
                  <a:schemeClr val="tx1"/>
                </a:solidFill>
                <a:latin typeface="Montserrat ExtraLight" panose="00000300000000000000" pitchFamily="2" charset="0"/>
              </a:rPr>
              <a:t>Meghdadizanjani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Montserrat ExtraLight" panose="00000300000000000000" pitchFamily="2" charset="0"/>
              </a:rPr>
              <a:t>**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, Saleh Khalaj Monfared </a:t>
            </a:r>
            <a:r>
              <a:rPr lang="en-US" sz="1200" b="1" dirty="0">
                <a:solidFill>
                  <a:schemeClr val="tx1"/>
                </a:solidFill>
                <a:latin typeface="Montserrat ExtraLight" panose="00000300000000000000" pitchFamily="2" charset="0"/>
              </a:rPr>
              <a:t>***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, Erik van der Kouwe </a:t>
            </a:r>
            <a:r>
              <a:rPr lang="en-US" sz="1200" b="1" dirty="0">
                <a:solidFill>
                  <a:schemeClr val="tx1"/>
                </a:solidFill>
                <a:latin typeface="Montserrat ExtraLight" panose="00000300000000000000" pitchFamily="2" charset="0"/>
              </a:rPr>
              <a:t>*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,  Asia </a:t>
            </a:r>
            <a:r>
              <a:rPr lang="en-US" sz="1200" dirty="0" err="1">
                <a:solidFill>
                  <a:schemeClr val="tx1"/>
                </a:solidFill>
                <a:latin typeface="Montserrat ExtraLight" panose="00000300000000000000" pitchFamily="2" charset="0"/>
              </a:rPr>
              <a:t>Slowinska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Montserrat ExtraLight" panose="00000300000000000000" pitchFamily="2" charset="0"/>
              </a:rPr>
              <a:t>*</a:t>
            </a:r>
          </a:p>
          <a:p>
            <a:pPr algn="ctr">
              <a:buNone/>
            </a:pPr>
            <a:endParaRPr lang="en-US" sz="1200" dirty="0">
              <a:solidFill>
                <a:schemeClr val="tx1"/>
              </a:solidFill>
              <a:latin typeface="Montserrat ExtraLight" panose="00000300000000000000" pitchFamily="2" charset="0"/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Montserrat ExtraLight" panose="00000300000000000000" pitchFamily="2" charset="0"/>
              </a:rPr>
              <a:t>*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 Vrije Universiteit Amsterdam (</a:t>
            </a:r>
            <a:r>
              <a:rPr lang="en-US" sz="1200" b="1" dirty="0" err="1">
                <a:solidFill>
                  <a:schemeClr val="tx1"/>
                </a:solidFill>
                <a:latin typeface="Montserrat ExtraLight" panose="00000300000000000000" pitchFamily="2" charset="0"/>
              </a:rPr>
              <a:t>VUSec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), The Netherlands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Montserrat ExtraLight" panose="00000300000000000000" pitchFamily="2" charset="0"/>
              </a:rPr>
              <a:t>**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 Stony Brook University (</a:t>
            </a:r>
            <a:r>
              <a:rPr lang="en-US" sz="1200" b="1" dirty="0">
                <a:solidFill>
                  <a:schemeClr val="tx1"/>
                </a:solidFill>
                <a:latin typeface="Montserrat ExtraLight" panose="00000300000000000000" pitchFamily="2" charset="0"/>
              </a:rPr>
              <a:t>SBU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), United States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Montserrat ExtraLight" panose="00000300000000000000" pitchFamily="2" charset="0"/>
              </a:rPr>
              <a:t>***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 Worcester Polytechnic Institute (</a:t>
            </a:r>
            <a:r>
              <a:rPr lang="en-US" sz="1200" b="1" dirty="0">
                <a:solidFill>
                  <a:schemeClr val="tx1"/>
                </a:solidFill>
                <a:latin typeface="Montserrat ExtraLight" panose="00000300000000000000" pitchFamily="2" charset="0"/>
              </a:rPr>
              <a:t>WPI</a:t>
            </a:r>
            <a:r>
              <a:rPr lang="en-US" sz="1200" dirty="0">
                <a:solidFill>
                  <a:schemeClr val="tx1"/>
                </a:solidFill>
                <a:latin typeface="Montserrat ExtraLight" panose="00000300000000000000" pitchFamily="2" charset="0"/>
              </a:rPr>
              <a:t>), United States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Montserrat ExtraLight" panose="00000300000000000000" pitchFamily="2" charset="0"/>
            </a:endParaRPr>
          </a:p>
          <a:p>
            <a:pPr algn="ctr">
              <a:buNone/>
            </a:pPr>
            <a:endParaRPr lang="en-US" sz="1200" dirty="0">
              <a:solidFill>
                <a:schemeClr val="tx1"/>
              </a:solidFill>
              <a:latin typeface="Montserrat ExtraLight" panose="00000300000000000000" pitchFamily="2" charset="0"/>
            </a:endParaRPr>
          </a:p>
        </p:txBody>
      </p:sp>
      <p:pic>
        <p:nvPicPr>
          <p:cNvPr id="1026" name="Picture 2" descr="Join - vusec">
            <a:extLst>
              <a:ext uri="{FF2B5EF4-FFF2-40B4-BE49-F238E27FC236}">
                <a16:creationId xmlns:a16="http://schemas.microsoft.com/office/drawing/2014/main" id="{16920310-EC16-2D22-EB81-4DA3E67B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78" y="3601019"/>
            <a:ext cx="1015214" cy="101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ool Profile: Worcester Polytechnic Institute – The Brass Ring">
            <a:extLst>
              <a:ext uri="{FF2B5EF4-FFF2-40B4-BE49-F238E27FC236}">
                <a16:creationId xmlns:a16="http://schemas.microsoft.com/office/drawing/2014/main" id="{9723B54F-5B7E-9503-98AB-DD5AA5723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23" y="3513219"/>
            <a:ext cx="1132842" cy="115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ony Brook University - Wikipedia">
            <a:extLst>
              <a:ext uri="{FF2B5EF4-FFF2-40B4-BE49-F238E27FC236}">
                <a16:creationId xmlns:a16="http://schemas.microsoft.com/office/drawing/2014/main" id="{250E3B72-0B1C-5290-8AF7-35D2BB295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151" y="3564992"/>
            <a:ext cx="1087268" cy="10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4;p38">
            <a:extLst>
              <a:ext uri="{FF2B5EF4-FFF2-40B4-BE49-F238E27FC236}">
                <a16:creationId xmlns:a16="http://schemas.microsoft.com/office/drawing/2014/main" id="{B527C8D5-9264-F1AA-AAA4-893CC3234660}"/>
              </a:ext>
            </a:extLst>
          </p:cNvPr>
          <p:cNvSpPr txBox="1">
            <a:spLocks/>
          </p:cNvSpPr>
          <p:nvPr/>
        </p:nvSpPr>
        <p:spPr>
          <a:xfrm>
            <a:off x="1506955" y="4679950"/>
            <a:ext cx="6130086" cy="46355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1200" dirty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EuroSec</a:t>
            </a:r>
            <a:r>
              <a:rPr lang="en-US" sz="12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16183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What are hardware side channels?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8EADB1-C3BD-040D-07F7-D0B66F3F69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1C2600-5248-5944-533A-C6E6EAC67EE3}"/>
              </a:ext>
            </a:extLst>
          </p:cNvPr>
          <p:cNvSpPr txBox="1"/>
          <p:nvPr/>
        </p:nvSpPr>
        <p:spPr>
          <a:xfrm>
            <a:off x="938500" y="1241683"/>
            <a:ext cx="7627984" cy="2831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1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Side-channel attacks in chips and IP cores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 - Exploit indirect information leakage (e.g., 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power consumption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, </a:t>
            </a: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electromagnetic emissions</a:t>
            </a: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)  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 - Used to extract sensitive data  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ct val="151000"/>
            </a:pP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1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Montserrat" panose="00000500000000000000" pitchFamily="2" charset="0"/>
              </a:rPr>
              <a:t>Detection using sensors 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 - Ring Oscillators (RO) are used for monitoring  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 - Detect variations in hardware characteristics  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Montserrat" panose="00000500000000000000" pitchFamily="2" charset="0"/>
              </a:rPr>
              <a:t>  - Identify potential side-channel leakage or attacks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1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SzPct val="151000"/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chemeClr val="tx1"/>
                </a:solidFill>
                <a:latin typeface="Montserrat" panose="00000500000000000000" pitchFamily="2" charset="0"/>
              </a:rPr>
              <a:t>Hardware side channels often use debugging signals</a:t>
            </a:r>
          </a:p>
        </p:txBody>
      </p:sp>
      <p:pic>
        <p:nvPicPr>
          <p:cNvPr id="1026" name="Picture 2" descr="Mitigating Side-Channel Attacks in Post Quantum Cryptography (PQC) with  Secure-IC Solutions | Secure-IC">
            <a:extLst>
              <a:ext uri="{FF2B5EF4-FFF2-40B4-BE49-F238E27FC236}">
                <a16:creationId xmlns:a16="http://schemas.microsoft.com/office/drawing/2014/main" id="{9C27953C-5B19-974B-0E5D-4503A3E9E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95" y="1989817"/>
            <a:ext cx="3468389" cy="196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1B46C5D-02F4-11EA-0B2F-15128B1A13E0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48455" y="255182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IDELAYE2/3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347986" y="3270915"/>
            <a:ext cx="233959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Provides adjustable signal delay capabilities for timing adjustments and alignment in high-speed circuits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2582" y="2618894"/>
            <a:ext cx="217818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Time-to-Digital Converter (TDC)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5947849" y="3270915"/>
            <a:ext cx="233959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Converts time interval between two events into digital value for precise timing measurements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Debugging Sensors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937261" y="2556152"/>
            <a:ext cx="245595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Ring Oscillator (RO)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868883" y="3270915"/>
            <a:ext cx="233959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Measures variations in signal propagation delay to detect changes in environmental conditions or circuit behavior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1" name="Google Shape;241;p46"/>
          <p:cNvCxnSpPr/>
          <p:nvPr/>
        </p:nvCxnSpPr>
        <p:spPr>
          <a:xfrm>
            <a:off x="4436097" y="320693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20693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20693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705190"/>
            <a:ext cx="684600" cy="684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45" name="Google Shape;245;p46"/>
          <p:cNvSpPr/>
          <p:nvPr/>
        </p:nvSpPr>
        <p:spPr>
          <a:xfrm>
            <a:off x="4229697" y="1705190"/>
            <a:ext cx="684600" cy="684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46" name="Google Shape;246;p46"/>
          <p:cNvSpPr/>
          <p:nvPr/>
        </p:nvSpPr>
        <p:spPr>
          <a:xfrm>
            <a:off x="6719750" y="1705190"/>
            <a:ext cx="684600" cy="684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183554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183399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oogle Shape;12296;p82">
            <a:extLst>
              <a:ext uri="{FF2B5EF4-FFF2-40B4-BE49-F238E27FC236}">
                <a16:creationId xmlns:a16="http://schemas.microsoft.com/office/drawing/2014/main" id="{8821455A-4DA9-6D0C-E609-5C946F03FCE6}"/>
              </a:ext>
            </a:extLst>
          </p:cNvPr>
          <p:cNvGrpSpPr/>
          <p:nvPr/>
        </p:nvGrpSpPr>
        <p:grpSpPr>
          <a:xfrm>
            <a:off x="6888332" y="1889623"/>
            <a:ext cx="347435" cy="345534"/>
            <a:chOff x="3527780" y="2885263"/>
            <a:chExt cx="347435" cy="345534"/>
          </a:xfrm>
          <a:solidFill>
            <a:schemeClr val="accent6"/>
          </a:solidFill>
        </p:grpSpPr>
        <p:sp>
          <p:nvSpPr>
            <p:cNvPr id="3" name="Google Shape;12297;p82">
              <a:extLst>
                <a:ext uri="{FF2B5EF4-FFF2-40B4-BE49-F238E27FC236}">
                  <a16:creationId xmlns:a16="http://schemas.microsoft.com/office/drawing/2014/main" id="{A3ACE853-8B3B-0428-F765-24C11C1EBC38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" name="Google Shape;12298;p82">
              <a:extLst>
                <a:ext uri="{FF2B5EF4-FFF2-40B4-BE49-F238E27FC236}">
                  <a16:creationId xmlns:a16="http://schemas.microsoft.com/office/drawing/2014/main" id="{98292F3A-1E34-B9DE-FE18-F5BE2AEEF6EF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12299;p82">
              <a:extLst>
                <a:ext uri="{FF2B5EF4-FFF2-40B4-BE49-F238E27FC236}">
                  <a16:creationId xmlns:a16="http://schemas.microsoft.com/office/drawing/2014/main" id="{85DFA5EB-3658-3763-F955-67F5F6A92DA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Google Shape;12300;p82">
              <a:extLst>
                <a:ext uri="{FF2B5EF4-FFF2-40B4-BE49-F238E27FC236}">
                  <a16:creationId xmlns:a16="http://schemas.microsoft.com/office/drawing/2014/main" id="{B7ACB9AD-E2D6-DE9D-EE54-3CF44F1D99B7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12301;p82">
              <a:extLst>
                <a:ext uri="{FF2B5EF4-FFF2-40B4-BE49-F238E27FC236}">
                  <a16:creationId xmlns:a16="http://schemas.microsoft.com/office/drawing/2014/main" id="{BFAF1AF2-ED6E-DD72-8927-8BA32F7E2FBA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12302;p82">
              <a:extLst>
                <a:ext uri="{FF2B5EF4-FFF2-40B4-BE49-F238E27FC236}">
                  <a16:creationId xmlns:a16="http://schemas.microsoft.com/office/drawing/2014/main" id="{0493763F-3901-FE61-666A-7FC73AE471F0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12303;p82">
              <a:extLst>
                <a:ext uri="{FF2B5EF4-FFF2-40B4-BE49-F238E27FC236}">
                  <a16:creationId xmlns:a16="http://schemas.microsoft.com/office/drawing/2014/main" id="{815D7398-161D-0E20-DC40-59C5CDF68EBC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12304;p82">
              <a:extLst>
                <a:ext uri="{FF2B5EF4-FFF2-40B4-BE49-F238E27FC236}">
                  <a16:creationId xmlns:a16="http://schemas.microsoft.com/office/drawing/2014/main" id="{18FB2594-4DF9-052B-70E6-217FDAE466CF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12305;p82">
              <a:extLst>
                <a:ext uri="{FF2B5EF4-FFF2-40B4-BE49-F238E27FC236}">
                  <a16:creationId xmlns:a16="http://schemas.microsoft.com/office/drawing/2014/main" id="{EBAABF96-FECD-AB85-E84E-5ECE2AA89EAC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12306;p82">
              <a:extLst>
                <a:ext uri="{FF2B5EF4-FFF2-40B4-BE49-F238E27FC236}">
                  <a16:creationId xmlns:a16="http://schemas.microsoft.com/office/drawing/2014/main" id="{11EB3E37-6E3A-C154-45FA-47486911B7FE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Google Shape;12307;p82">
              <a:extLst>
                <a:ext uri="{FF2B5EF4-FFF2-40B4-BE49-F238E27FC236}">
                  <a16:creationId xmlns:a16="http://schemas.microsoft.com/office/drawing/2014/main" id="{97099D15-3C52-65B6-B045-F9864E7954DE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12308;p82">
              <a:extLst>
                <a:ext uri="{FF2B5EF4-FFF2-40B4-BE49-F238E27FC236}">
                  <a16:creationId xmlns:a16="http://schemas.microsoft.com/office/drawing/2014/main" id="{1E85F703-8524-4F1F-804D-8722E76E69B5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12309;p82">
              <a:extLst>
                <a:ext uri="{FF2B5EF4-FFF2-40B4-BE49-F238E27FC236}">
                  <a16:creationId xmlns:a16="http://schemas.microsoft.com/office/drawing/2014/main" id="{E7929192-1657-D243-34C7-6B9E95756514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" name="Google Shape;12310;p82">
              <a:extLst>
                <a:ext uri="{FF2B5EF4-FFF2-40B4-BE49-F238E27FC236}">
                  <a16:creationId xmlns:a16="http://schemas.microsoft.com/office/drawing/2014/main" id="{BE2581AF-999B-C128-83DA-9AAB6B25883F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7" name="Google Shape;12311;p82">
              <a:extLst>
                <a:ext uri="{FF2B5EF4-FFF2-40B4-BE49-F238E27FC236}">
                  <a16:creationId xmlns:a16="http://schemas.microsoft.com/office/drawing/2014/main" id="{D090CC53-B95F-913F-3B0E-0E56CFC42003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8" name="Google Shape;12312;p82">
              <a:extLst>
                <a:ext uri="{FF2B5EF4-FFF2-40B4-BE49-F238E27FC236}">
                  <a16:creationId xmlns:a16="http://schemas.microsoft.com/office/drawing/2014/main" id="{DFAADEF2-5E87-3514-33D4-6BE829EAB8C4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Google Shape;12313;p82">
              <a:extLst>
                <a:ext uri="{FF2B5EF4-FFF2-40B4-BE49-F238E27FC236}">
                  <a16:creationId xmlns:a16="http://schemas.microsoft.com/office/drawing/2014/main" id="{A9E77A35-CF0F-EB05-2E47-7DD1FF16572C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Google Shape;12314;p82">
              <a:extLst>
                <a:ext uri="{FF2B5EF4-FFF2-40B4-BE49-F238E27FC236}">
                  <a16:creationId xmlns:a16="http://schemas.microsoft.com/office/drawing/2014/main" id="{75027997-0733-BDF0-CD47-BFA262A0C7FA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" name="Google Shape;12315;p82">
              <a:extLst>
                <a:ext uri="{FF2B5EF4-FFF2-40B4-BE49-F238E27FC236}">
                  <a16:creationId xmlns:a16="http://schemas.microsoft.com/office/drawing/2014/main" id="{F24A77AC-2194-587D-CF98-4D721EABF2F6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" name="Google Shape;12316;p82">
              <a:extLst>
                <a:ext uri="{FF2B5EF4-FFF2-40B4-BE49-F238E27FC236}">
                  <a16:creationId xmlns:a16="http://schemas.microsoft.com/office/drawing/2014/main" id="{98F16AE3-2F32-0840-27F5-0E958FC44F6A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3" name="Google Shape;12317;p82">
              <a:extLst>
                <a:ext uri="{FF2B5EF4-FFF2-40B4-BE49-F238E27FC236}">
                  <a16:creationId xmlns:a16="http://schemas.microsoft.com/office/drawing/2014/main" id="{8080E6F0-FEE1-6D96-267F-7EF953E5A524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Google Shape;12318;p82">
              <a:extLst>
                <a:ext uri="{FF2B5EF4-FFF2-40B4-BE49-F238E27FC236}">
                  <a16:creationId xmlns:a16="http://schemas.microsoft.com/office/drawing/2014/main" id="{4047DA8E-EFEC-4395-0260-0A91E2F4ADBB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5" name="Google Shape;12319;p82">
              <a:extLst>
                <a:ext uri="{FF2B5EF4-FFF2-40B4-BE49-F238E27FC236}">
                  <a16:creationId xmlns:a16="http://schemas.microsoft.com/office/drawing/2014/main" id="{6F3AA073-7B7F-4BB9-65AF-9C1C222903F4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E09C3B64-625E-B3CE-3FF0-3007964D10E2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Frequency</a:t>
            </a:r>
            <a:r>
              <a:rPr lang="fa-IR" dirty="0">
                <a:solidFill>
                  <a:schemeClr val="tx1"/>
                </a:solidFill>
              </a:rPr>
              <a:t> &amp; </a:t>
            </a:r>
            <a:r>
              <a:rPr lang="en-US" dirty="0">
                <a:solidFill>
                  <a:schemeClr val="tx1"/>
                </a:solidFill>
              </a:rPr>
              <a:t> Clock Sensors</a:t>
            </a:r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431358" y="3452875"/>
            <a:ext cx="230119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Monitors frequency and stability of clock signals to ensure they remain within expected range and performance criteria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2" y="2767975"/>
            <a:ext cx="217818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Temperature Sensor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5967048" y="3478370"/>
            <a:ext cx="230119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Measures temperature within chip to monitor thermal conditions and prevent overheating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Debugging Sensors (cont.)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Voltage</a:t>
            </a:r>
            <a:r>
              <a:rPr lang="fa-IR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Sensor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999742" y="3452875"/>
            <a:ext cx="215888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Monitors and measures voltage levels within circuit to ensure stable and correct operation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>
            <a:spLocks/>
          </p:cNvSpPr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63" name="Google Shape;12702;p82">
            <a:extLst>
              <a:ext uri="{FF2B5EF4-FFF2-40B4-BE49-F238E27FC236}">
                <a16:creationId xmlns:a16="http://schemas.microsoft.com/office/drawing/2014/main" id="{D1606822-FB10-EE60-A160-3ADFB9736295}"/>
              </a:ext>
            </a:extLst>
          </p:cNvPr>
          <p:cNvGrpSpPr/>
          <p:nvPr/>
        </p:nvGrpSpPr>
        <p:grpSpPr>
          <a:xfrm>
            <a:off x="1929167" y="2040566"/>
            <a:ext cx="341519" cy="381404"/>
            <a:chOff x="1331406" y="1513361"/>
            <a:chExt cx="301784" cy="348607"/>
          </a:xfrm>
          <a:solidFill>
            <a:schemeClr val="accent6"/>
          </a:solidFill>
        </p:grpSpPr>
        <p:sp>
          <p:nvSpPr>
            <p:cNvPr id="192" name="Google Shape;12703;p82">
              <a:extLst>
                <a:ext uri="{FF2B5EF4-FFF2-40B4-BE49-F238E27FC236}">
                  <a16:creationId xmlns:a16="http://schemas.microsoft.com/office/drawing/2014/main" id="{25C2449D-184A-9BFE-955B-117C57BC5F1C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3" name="Google Shape;12704;p82">
              <a:extLst>
                <a:ext uri="{FF2B5EF4-FFF2-40B4-BE49-F238E27FC236}">
                  <a16:creationId xmlns:a16="http://schemas.microsoft.com/office/drawing/2014/main" id="{CFB1BA66-A398-3996-3FF0-86199548D75C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94" name="Google Shape;12705;p82">
              <a:extLst>
                <a:ext uri="{FF2B5EF4-FFF2-40B4-BE49-F238E27FC236}">
                  <a16:creationId xmlns:a16="http://schemas.microsoft.com/office/drawing/2014/main" id="{13880FC9-3660-53FD-FB19-305BE3ADA82B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95" name="Google Shape;12706;p82">
              <a:extLst>
                <a:ext uri="{FF2B5EF4-FFF2-40B4-BE49-F238E27FC236}">
                  <a16:creationId xmlns:a16="http://schemas.microsoft.com/office/drawing/2014/main" id="{C1105F08-490A-0513-8D77-F333F826D765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14" name="Google Shape;11032;p80">
            <a:extLst>
              <a:ext uri="{FF2B5EF4-FFF2-40B4-BE49-F238E27FC236}">
                <a16:creationId xmlns:a16="http://schemas.microsoft.com/office/drawing/2014/main" id="{A4AEF11C-C9A9-7DEF-A9CA-0C2588200921}"/>
              </a:ext>
            </a:extLst>
          </p:cNvPr>
          <p:cNvGrpSpPr/>
          <p:nvPr/>
        </p:nvGrpSpPr>
        <p:grpSpPr>
          <a:xfrm>
            <a:off x="6872288" y="2040566"/>
            <a:ext cx="358464" cy="352316"/>
            <a:chOff x="4882170" y="3349841"/>
            <a:chExt cx="358464" cy="352316"/>
          </a:xfrm>
          <a:solidFill>
            <a:schemeClr val="accent6"/>
          </a:solidFill>
        </p:grpSpPr>
        <p:sp>
          <p:nvSpPr>
            <p:cNvPr id="215" name="Google Shape;11033;p80">
              <a:extLst>
                <a:ext uri="{FF2B5EF4-FFF2-40B4-BE49-F238E27FC236}">
                  <a16:creationId xmlns:a16="http://schemas.microsoft.com/office/drawing/2014/main" id="{516C6BDB-FD65-5AF9-6A47-AC58D46E6701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6" name="Google Shape;11034;p80">
              <a:extLst>
                <a:ext uri="{FF2B5EF4-FFF2-40B4-BE49-F238E27FC236}">
                  <a16:creationId xmlns:a16="http://schemas.microsoft.com/office/drawing/2014/main" id="{EFE33977-7607-985E-B66E-94EB40F34F40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19" name="Google Shape;11077;p80">
            <a:extLst>
              <a:ext uri="{FF2B5EF4-FFF2-40B4-BE49-F238E27FC236}">
                <a16:creationId xmlns:a16="http://schemas.microsoft.com/office/drawing/2014/main" id="{DECE3BAB-57FB-63E9-A7CB-300E02AD4D39}"/>
              </a:ext>
            </a:extLst>
          </p:cNvPr>
          <p:cNvGrpSpPr/>
          <p:nvPr/>
        </p:nvGrpSpPr>
        <p:grpSpPr>
          <a:xfrm>
            <a:off x="4415316" y="2067228"/>
            <a:ext cx="315924" cy="300312"/>
            <a:chOff x="1297654" y="1504481"/>
            <a:chExt cx="349354" cy="362223"/>
          </a:xfrm>
          <a:solidFill>
            <a:schemeClr val="accent6"/>
          </a:solidFill>
        </p:grpSpPr>
        <p:sp>
          <p:nvSpPr>
            <p:cNvPr id="220" name="Google Shape;11078;p80">
              <a:extLst>
                <a:ext uri="{FF2B5EF4-FFF2-40B4-BE49-F238E27FC236}">
                  <a16:creationId xmlns:a16="http://schemas.microsoft.com/office/drawing/2014/main" id="{9403DC90-C106-E8D3-17CD-AAFD2384AC98}"/>
                </a:ext>
              </a:extLst>
            </p:cNvPr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21" name="Google Shape;11079;p80">
              <a:extLst>
                <a:ext uri="{FF2B5EF4-FFF2-40B4-BE49-F238E27FC236}">
                  <a16:creationId xmlns:a16="http://schemas.microsoft.com/office/drawing/2014/main" id="{6BDDF5E5-C03F-6A53-504B-E5A10CD9415A}"/>
                </a:ext>
              </a:extLst>
            </p:cNvPr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22" name="Google Shape;11080;p80">
              <a:extLst>
                <a:ext uri="{FF2B5EF4-FFF2-40B4-BE49-F238E27FC236}">
                  <a16:creationId xmlns:a16="http://schemas.microsoft.com/office/drawing/2014/main" id="{37B2FEB2-6475-3822-5C4F-D6ECBB02AA89}"/>
                </a:ext>
              </a:extLst>
            </p:cNvPr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62956FB-82E9-EC9C-14AD-429F4B2600A3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5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589569" y="1397366"/>
            <a:ext cx="8214523" cy="2847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hwdbg is available at:</a:t>
            </a:r>
            <a:br>
              <a:rPr lang="en" sz="4400" dirty="0"/>
            </a:br>
            <a:r>
              <a:rPr lang="en-US" sz="1400" dirty="0">
                <a:hlinkClick r:id="rId3"/>
              </a:rPr>
              <a:t>https://url.hyperdbg.org/hwdbg-repo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Documentation: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https://hwdbg.hyperdbg.org/docs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sz="4400" dirty="0"/>
          </a:p>
        </p:txBody>
      </p:sp>
      <p:cxnSp>
        <p:nvCxnSpPr>
          <p:cNvPr id="260" name="Google Shape;26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A529F23-859C-ED85-8EE2-FAF5B77D1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742" y="1244732"/>
            <a:ext cx="2571750" cy="2571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AE295-596D-34A0-3F41-9DDEC3AAB0ED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Backup!</a:t>
            </a:r>
            <a:endParaRPr dirty="0"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slides…</a:t>
            </a:r>
            <a:endParaRPr dirty="0"/>
          </a:p>
        </p:txBody>
      </p:sp>
      <p:cxnSp>
        <p:nvCxnSpPr>
          <p:cNvPr id="398" name="Google Shape;398;p37"/>
          <p:cNvCxnSpPr/>
          <p:nvPr/>
        </p:nvCxnSpPr>
        <p:spPr>
          <a:xfrm>
            <a:off x="1276825" y="2790500"/>
            <a:ext cx="187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9" name="Google Shape;399;p37"/>
          <p:cNvGrpSpPr/>
          <p:nvPr/>
        </p:nvGrpSpPr>
        <p:grpSpPr>
          <a:xfrm>
            <a:off x="6374225" y="2281025"/>
            <a:ext cx="1031400" cy="3764250"/>
            <a:chOff x="6374225" y="2281025"/>
            <a:chExt cx="1031400" cy="3764250"/>
          </a:xfrm>
        </p:grpSpPr>
        <p:sp>
          <p:nvSpPr>
            <p:cNvPr id="400" name="Google Shape;400;p37"/>
            <p:cNvSpPr/>
            <p:nvPr/>
          </p:nvSpPr>
          <p:spPr>
            <a:xfrm rot="5400000">
              <a:off x="4794575" y="3860675"/>
              <a:ext cx="3750000" cy="590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 rot="5400000">
              <a:off x="6235025" y="4874675"/>
              <a:ext cx="20226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EC360E-6706-8288-96D0-0E4DC3CF55FE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What is HyperDbg?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30" name="Google Shape;2130;p65"/>
          <p:cNvSpPr txBox="1">
            <a:spLocks noGrp="1"/>
          </p:cNvSpPr>
          <p:nvPr>
            <p:ph type="subTitle" idx="1"/>
          </p:nvPr>
        </p:nvSpPr>
        <p:spPr>
          <a:xfrm>
            <a:off x="704160" y="1140762"/>
            <a:ext cx="4347818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tx1"/>
                </a:solidFill>
              </a:rPr>
              <a:t>HyperDbg</a:t>
            </a:r>
            <a:r>
              <a:rPr lang="en-US" sz="1700" dirty="0">
                <a:solidFill>
                  <a:schemeClr val="tx1"/>
                </a:solidFill>
              </a:rPr>
              <a:t> is an open-source platform that brings debugging infrastructures like hypervisor-assisted, user-mode, and kernel-mode debuggers mainly with a focus on using modern hardware technologies for </a:t>
            </a:r>
            <a:r>
              <a:rPr lang="en-US" sz="1700" b="1" dirty="0">
                <a:solidFill>
                  <a:schemeClr val="tx1"/>
                </a:solidFill>
              </a:rPr>
              <a:t>analyzing</a:t>
            </a:r>
            <a:r>
              <a:rPr lang="en-US" sz="1700" dirty="0">
                <a:solidFill>
                  <a:schemeClr val="tx1"/>
                </a:solidFill>
              </a:rPr>
              <a:t>, </a:t>
            </a:r>
            <a:r>
              <a:rPr lang="en-US" sz="1700" b="1" dirty="0">
                <a:solidFill>
                  <a:schemeClr val="tx1"/>
                </a:solidFill>
              </a:rPr>
              <a:t>fuzzing</a:t>
            </a:r>
            <a:r>
              <a:rPr lang="en-US" sz="1700" dirty="0">
                <a:solidFill>
                  <a:schemeClr val="tx1"/>
                </a:solidFill>
              </a:rPr>
              <a:t>, and </a:t>
            </a:r>
            <a:r>
              <a:rPr lang="en-US" sz="1700" b="1" dirty="0">
                <a:solidFill>
                  <a:schemeClr val="tx1"/>
                </a:solidFill>
              </a:rPr>
              <a:t>reversing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  <a:endParaRPr sz="1700" dirty="0">
              <a:solidFill>
                <a:schemeClr val="tx1"/>
              </a:solidFill>
            </a:endParaRPr>
          </a:p>
        </p:txBody>
      </p:sp>
      <p:grpSp>
        <p:nvGrpSpPr>
          <p:cNvPr id="2131" name="Google Shape;2131;p65"/>
          <p:cNvGrpSpPr/>
          <p:nvPr/>
        </p:nvGrpSpPr>
        <p:grpSpPr>
          <a:xfrm>
            <a:off x="5051978" y="1013376"/>
            <a:ext cx="2556300" cy="3203872"/>
            <a:chOff x="3779900" y="1733725"/>
            <a:chExt cx="1636950" cy="2245975"/>
          </a:xfrm>
        </p:grpSpPr>
        <p:sp>
          <p:nvSpPr>
            <p:cNvPr id="2132" name="Google Shape;2132;p65"/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6" name="Google Shape;2136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0747FCB-9B9C-4E16-1509-81E6D5B778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25833" r="18444" b="9862"/>
          <a:stretch/>
        </p:blipFill>
        <p:spPr>
          <a:xfrm rot="2813902">
            <a:off x="-1079981" y="3189240"/>
            <a:ext cx="3379502" cy="2799124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79551-A8B3-FFC4-7ADA-B80B60460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" r="1640"/>
          <a:stretch/>
        </p:blipFill>
        <p:spPr>
          <a:xfrm>
            <a:off x="5263674" y="1333025"/>
            <a:ext cx="2134819" cy="2566115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F87183E-A81A-4F04-CA12-F5AFABC3F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4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417427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h</a:t>
            </a:r>
            <a:r>
              <a:rPr lang="en" b="1" dirty="0">
                <a:solidFill>
                  <a:schemeClr val="tx1"/>
                </a:solidFill>
              </a:rPr>
              <a:t>wdbg</a:t>
            </a:r>
            <a:r>
              <a:rPr lang="en" dirty="0">
                <a:solidFill>
                  <a:schemeClr val="tx1"/>
                </a:solidFill>
              </a:rPr>
              <a:t> comes with these contributions.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680514" y="915725"/>
            <a:ext cx="4120585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>
                <a:solidFill>
                  <a:schemeClr val="tx1"/>
                </a:solidFill>
              </a:rPr>
              <a:t>Introduction of a Unified Debugging Framework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9700" indent="0">
              <a:buNone/>
            </a:pPr>
            <a:r>
              <a:rPr lang="en-US" dirty="0">
                <a:solidFill>
                  <a:schemeClr val="tx1"/>
                </a:solidFill>
              </a:rPr>
              <a:t>Open-source and Customizable Tool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9700" indent="0">
              <a:buNone/>
            </a:pPr>
            <a:r>
              <a:rPr lang="en-US" dirty="0">
                <a:solidFill>
                  <a:schemeClr val="tx1"/>
                </a:solidFill>
              </a:rPr>
              <a:t>Integration with FPGAs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9700" indent="0">
              <a:buNone/>
            </a:pPr>
            <a:r>
              <a:rPr lang="en-US" dirty="0">
                <a:solidFill>
                  <a:schemeClr val="tx1"/>
                </a:solidFill>
              </a:rPr>
              <a:t>Robust Debugging Experience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9700" indent="0">
              <a:buNone/>
            </a:pPr>
            <a:r>
              <a:rPr lang="en-US" dirty="0">
                <a:solidFill>
                  <a:schemeClr val="tx1"/>
                </a:solidFill>
              </a:rPr>
              <a:t>Enhancement of Reverse Engineering and Chip Fuzzing Capabilities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9700" indent="0">
              <a:buNone/>
            </a:pPr>
            <a:r>
              <a:rPr lang="en-US" dirty="0">
                <a:solidFill>
                  <a:schemeClr val="tx1"/>
                </a:solidFill>
              </a:rPr>
              <a:t>Comprehensive Scripting Support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Key Contributions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3CF43-0E8B-56F2-CC76-45ADDA5A8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16</a:t>
            </a:fld>
            <a:endParaRPr lang="en-US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5F74B6B-2CA4-E7FA-A835-C90A2B927095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Hardware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361825" y="3148075"/>
            <a:ext cx="2420343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The hardware side will be written in chisel programming language as well as Verilog and </a:t>
            </a:r>
            <a:r>
              <a:rPr lang="en-US" dirty="0" err="1">
                <a:solidFill>
                  <a:schemeClr val="tx1"/>
                </a:solidFill>
              </a:rPr>
              <a:t>SystemVerilog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Platform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The testing platform is AMD Xilinx FPGAs.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Software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The software side is implemented in C/C++ for sending debugging commands and parsing scripts.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01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02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03</a:t>
            </a:r>
            <a:endParaRPr>
              <a:solidFill>
                <a:schemeClr val="tx1"/>
              </a:solidFill>
            </a:endParaRPr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31A384A-6524-BB07-F8A0-D7AFAD0F1F15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18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raphic 630">
            <a:extLst>
              <a:ext uri="{FF2B5EF4-FFF2-40B4-BE49-F238E27FC236}">
                <a16:creationId xmlns:a16="http://schemas.microsoft.com/office/drawing/2014/main" id="{7B649A21-C6C0-57D3-E7CE-47936570D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473" y="1232898"/>
            <a:ext cx="6470154" cy="4166171"/>
          </a:xfrm>
          <a:prstGeom prst="rect">
            <a:avLst/>
          </a:prstGeom>
        </p:spPr>
      </p:pic>
      <p:sp>
        <p:nvSpPr>
          <p:cNvPr id="632" name="Google Shape;372;p53">
            <a:extLst>
              <a:ext uri="{FF2B5EF4-FFF2-40B4-BE49-F238E27FC236}">
                <a16:creationId xmlns:a16="http://schemas.microsoft.com/office/drawing/2014/main" id="{9AD1B722-9353-E67E-41A7-435C803FF947}"/>
              </a:ext>
            </a:extLst>
          </p:cNvPr>
          <p:cNvSpPr txBox="1">
            <a:spLocks/>
          </p:cNvSpPr>
          <p:nvPr/>
        </p:nvSpPr>
        <p:spPr>
          <a:xfrm>
            <a:off x="4386550" y="445025"/>
            <a:ext cx="47022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buClr>
                <a:schemeClr val="accent1"/>
              </a:buClr>
              <a:buSzPts val="2400"/>
            </a:pPr>
            <a:r>
              <a:rPr lang="en-US" sz="2400" b="0" dirty="0">
                <a:solidFill>
                  <a:schemeClr val="tx1"/>
                </a:solidFill>
              </a:rPr>
              <a:t>Script Execution Stages</a:t>
            </a:r>
          </a:p>
        </p:txBody>
      </p:sp>
      <p:cxnSp>
        <p:nvCxnSpPr>
          <p:cNvPr id="633" name="Google Shape;373;p53">
            <a:extLst>
              <a:ext uri="{FF2B5EF4-FFF2-40B4-BE49-F238E27FC236}">
                <a16:creationId xmlns:a16="http://schemas.microsoft.com/office/drawing/2014/main" id="{A78551EC-F1DF-F66D-D826-4D4DDFD69F26}"/>
              </a:ext>
            </a:extLst>
          </p:cNvPr>
          <p:cNvCxnSpPr/>
          <p:nvPr/>
        </p:nvCxnSpPr>
        <p:spPr>
          <a:xfrm>
            <a:off x="447425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266;p48">
            <a:extLst>
              <a:ext uri="{FF2B5EF4-FFF2-40B4-BE49-F238E27FC236}">
                <a16:creationId xmlns:a16="http://schemas.microsoft.com/office/drawing/2014/main" id="{90C3C920-AC31-DFA8-575E-616772825D04}"/>
              </a:ext>
            </a:extLst>
          </p:cNvPr>
          <p:cNvSpPr txBox="1">
            <a:spLocks/>
          </p:cNvSpPr>
          <p:nvPr/>
        </p:nvSpPr>
        <p:spPr>
          <a:xfrm>
            <a:off x="4879904" y="915725"/>
            <a:ext cx="3928034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This picture demonstrates the execution of different IR scripts in each stage.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76C7-62EE-3D7B-8AB2-B6EE29668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FB20F2D-5198-A37B-9DEB-12DDA777CA6F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119919" y="1978264"/>
            <a:ext cx="254460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Passive debugging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706582" y="2663164"/>
            <a:ext cx="3352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In this debugging mode, </a:t>
            </a:r>
            <a:r>
              <a:rPr lang="en-US" b="1" dirty="0">
                <a:solidFill>
                  <a:schemeClr val="tx1"/>
                </a:solidFill>
              </a:rPr>
              <a:t>hwdbg</a:t>
            </a:r>
            <a:r>
              <a:rPr lang="en-US" dirty="0">
                <a:solidFill>
                  <a:schemeClr val="tx1"/>
                </a:solidFill>
              </a:rPr>
              <a:t> acts as an introspection tool, and monitors different signals to the target debugging module.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356891" y="1978264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Active debugging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793674" y="2663164"/>
            <a:ext cx="364374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In this debugging mode, </a:t>
            </a:r>
            <a:r>
              <a:rPr lang="en-US" b="1" dirty="0">
                <a:solidFill>
                  <a:schemeClr val="tx1"/>
                </a:solidFill>
              </a:rPr>
              <a:t>hwdbg</a:t>
            </a:r>
            <a:r>
              <a:rPr lang="en-US" dirty="0">
                <a:solidFill>
                  <a:schemeClr val="tx1"/>
                </a:solidFill>
              </a:rPr>
              <a:t> is able to both monitor and manipulate signals (Input/Output). These signal modifications are configured by the user’s custom scripts.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Debugging Modes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76965-1D8D-4B0C-6AF0-101CED68C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19</a:t>
            </a:fld>
            <a:endParaRPr lang="en-US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/>
          <p:nvPr/>
        </p:nvCxnSpPr>
        <p:spPr>
          <a:xfrm>
            <a:off x="2179070" y="259918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6416041" y="259918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7A42CC4-253A-5246-E78C-FF3CC7B1ABD8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title"/>
          </p:nvPr>
        </p:nvSpPr>
        <p:spPr>
          <a:xfrm>
            <a:off x="1406720" y="1805880"/>
            <a:ext cx="6330559" cy="1107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“</a:t>
            </a:r>
            <a:r>
              <a:rPr lang="en-US" sz="3200" dirty="0"/>
              <a:t>To err is human, </a:t>
            </a:r>
            <a:br>
              <a:rPr lang="en-US" sz="3200" dirty="0"/>
            </a:br>
            <a:r>
              <a:rPr lang="en-US" sz="3200" dirty="0"/>
              <a:t>                  to debug is divine</a:t>
            </a:r>
            <a:r>
              <a:rPr lang="en" sz="3200" dirty="0"/>
              <a:t>.”</a:t>
            </a:r>
            <a:endParaRPr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B48CC-B6A0-9284-A0B5-D21C24D16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Communication Modules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—Sending Module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803566" y="1713051"/>
            <a:ext cx="3262272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Sending module is responsible for preparing mandatory headers and write to BRAM as well as interrupting PS.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100" name="Google Shape;2100;p63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—Send/Receive Synchronization Module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526475" y="3342176"/>
            <a:ext cx="3539363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Because only one BRAM port is shared with PL, synchronization is needed to avoid data corruption in case of simultaneous writes.</a:t>
            </a:r>
          </a:p>
        </p:txBody>
      </p:sp>
      <p:sp>
        <p:nvSpPr>
          <p:cNvPr id="2102" name="Google Shape;2102;p63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—Receiving Module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5078162" y="1713051"/>
            <a:ext cx="3324619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Once share PS &lt;&gt; PL line is high, receiving verifies BRAM data headers and notifies interpreter.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104" name="Google Shape;2104;p63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—Interpreting Module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5078162" y="3342176"/>
            <a:ext cx="3629417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Once a valid packet is received, the interpreting module configures the chips and sends the response to the debugger.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F5D6B-24C7-24DB-5C6D-D1C044D03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20</a:t>
            </a:fld>
            <a:endParaRPr lang="en-US"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C51A3C2-E918-CBFE-BDF2-E3CE2C23F9E2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Physical Unclonable Function (PUF)</a:t>
            </a:r>
            <a:endParaRPr dirty="0"/>
          </a:p>
        </p:txBody>
      </p:sp>
      <p:sp>
        <p:nvSpPr>
          <p:cNvPr id="434" name="Google Shape;434;p41"/>
          <p:cNvSpPr txBox="1">
            <a:spLocks noGrp="1"/>
          </p:cNvSpPr>
          <p:nvPr>
            <p:ph type="subTitle" idx="1"/>
          </p:nvPr>
        </p:nvSpPr>
        <p:spPr>
          <a:xfrm>
            <a:off x="3017199" y="3559509"/>
            <a:ext cx="4661845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bg1"/>
              </a:buClr>
            </a:pPr>
            <a:r>
              <a:rPr lang="en-US" sz="1400" dirty="0">
                <a:solidFill>
                  <a:schemeClr val="tx1"/>
                </a:solidFill>
              </a:rPr>
              <a:t>These </a:t>
            </a:r>
            <a:r>
              <a:rPr lang="en-US" sz="1400" b="1" dirty="0">
                <a:solidFill>
                  <a:schemeClr val="tx1"/>
                </a:solidFill>
              </a:rPr>
              <a:t>unique differences</a:t>
            </a:r>
            <a:r>
              <a:rPr lang="en-US" sz="1400" dirty="0">
                <a:solidFill>
                  <a:schemeClr val="tx1"/>
                </a:solidFill>
              </a:rPr>
              <a:t>, such as variations in silicon pathways, ensure that each PUF is unique and make it theoretically </a:t>
            </a:r>
            <a:r>
              <a:rPr lang="en-US" sz="1400" b="1" dirty="0">
                <a:solidFill>
                  <a:schemeClr val="tx1"/>
                </a:solidFill>
              </a:rPr>
              <a:t>impossible</a:t>
            </a:r>
            <a:r>
              <a:rPr lang="en-US" sz="1400" dirty="0">
                <a:solidFill>
                  <a:schemeClr val="tx1"/>
                </a:solidFill>
              </a:rPr>
              <a:t> to </a:t>
            </a:r>
            <a:r>
              <a:rPr lang="en-US" sz="1400" b="1" dirty="0">
                <a:solidFill>
                  <a:schemeClr val="tx1"/>
                </a:solidFill>
              </a:rPr>
              <a:t>duplicate</a:t>
            </a:r>
            <a:r>
              <a:rPr lang="en-US" sz="1400" dirty="0">
                <a:solidFill>
                  <a:schemeClr val="tx1"/>
                </a:solidFill>
              </a:rPr>
              <a:t> or </a:t>
            </a:r>
            <a:r>
              <a:rPr lang="en-US" sz="1400" b="1" dirty="0">
                <a:solidFill>
                  <a:schemeClr val="tx1"/>
                </a:solidFill>
              </a:rPr>
              <a:t>clone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35" name="Google Shape;435;p41"/>
          <p:cNvSpPr txBox="1">
            <a:spLocks noGrp="1"/>
          </p:cNvSpPr>
          <p:nvPr>
            <p:ph type="subTitle" idx="2"/>
          </p:nvPr>
        </p:nvSpPr>
        <p:spPr>
          <a:xfrm>
            <a:off x="3017213" y="1792683"/>
            <a:ext cx="5054402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bg1"/>
              </a:buClr>
            </a:pPr>
            <a:r>
              <a:rPr lang="en-US" sz="1400" dirty="0">
                <a:solidFill>
                  <a:schemeClr val="tx1"/>
                </a:solidFill>
              </a:rPr>
              <a:t>A PUF is a </a:t>
            </a:r>
            <a:r>
              <a:rPr lang="en-US" sz="1400" b="1" dirty="0">
                <a:solidFill>
                  <a:schemeClr val="tx1"/>
                </a:solidFill>
              </a:rPr>
              <a:t>physical entity</a:t>
            </a:r>
            <a:r>
              <a:rPr lang="en-US" sz="1400" dirty="0">
                <a:solidFill>
                  <a:schemeClr val="tx1"/>
                </a:solidFill>
              </a:rPr>
              <a:t> utilized in microchips and other electronic devices to generate </a:t>
            </a:r>
            <a:r>
              <a:rPr lang="en-US" sz="1400" b="1" dirty="0">
                <a:solidFill>
                  <a:schemeClr val="tx1"/>
                </a:solidFill>
              </a:rPr>
              <a:t>unique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b="1" dirty="0">
                <a:solidFill>
                  <a:schemeClr val="tx1"/>
                </a:solidFill>
              </a:rPr>
              <a:t>device-specific cryptographic keys </a:t>
            </a:r>
            <a:r>
              <a:rPr lang="en-US" sz="1400" dirty="0">
                <a:solidFill>
                  <a:schemeClr val="tx1"/>
                </a:solidFill>
              </a:rPr>
              <a:t>based on the uncontrollable physical variations that occur during the manufacturing process.</a:t>
            </a:r>
          </a:p>
        </p:txBody>
      </p:sp>
      <p:sp>
        <p:nvSpPr>
          <p:cNvPr id="436" name="Google Shape;436;p41"/>
          <p:cNvSpPr txBox="1">
            <a:spLocks noGrp="1"/>
          </p:cNvSpPr>
          <p:nvPr>
            <p:ph type="subTitle" idx="3"/>
          </p:nvPr>
        </p:nvSpPr>
        <p:spPr>
          <a:xfrm>
            <a:off x="3017214" y="1402208"/>
            <a:ext cx="3606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PUF?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subTitle" idx="4"/>
          </p:nvPr>
        </p:nvSpPr>
        <p:spPr>
          <a:xfrm>
            <a:off x="3017222" y="3169034"/>
            <a:ext cx="379051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special about PUFs?</a:t>
            </a:r>
            <a:endParaRPr dirty="0"/>
          </a:p>
        </p:txBody>
      </p:sp>
      <p:grpSp>
        <p:nvGrpSpPr>
          <p:cNvPr id="438" name="Google Shape;438;p41"/>
          <p:cNvGrpSpPr/>
          <p:nvPr/>
        </p:nvGrpSpPr>
        <p:grpSpPr>
          <a:xfrm>
            <a:off x="2520188" y="1448183"/>
            <a:ext cx="313200" cy="293500"/>
            <a:chOff x="1745225" y="1311600"/>
            <a:chExt cx="313200" cy="293500"/>
          </a:xfrm>
        </p:grpSpPr>
        <p:sp>
          <p:nvSpPr>
            <p:cNvPr id="439" name="Google Shape;439;p41"/>
            <p:cNvSpPr/>
            <p:nvPr/>
          </p:nvSpPr>
          <p:spPr>
            <a:xfrm>
              <a:off x="1772975" y="1311600"/>
              <a:ext cx="73375" cy="36700"/>
            </a:xfrm>
            <a:custGeom>
              <a:avLst/>
              <a:gdLst/>
              <a:ahLst/>
              <a:cxnLst/>
              <a:rect l="l" t="t" r="r" b="b"/>
              <a:pathLst>
                <a:path w="2935" h="1468" extrusionOk="0">
                  <a:moveTo>
                    <a:pt x="0" y="0"/>
                  </a:moveTo>
                  <a:lnTo>
                    <a:pt x="0" y="1468"/>
                  </a:lnTo>
                  <a:lnTo>
                    <a:pt x="2935" y="1468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1772975" y="1513375"/>
              <a:ext cx="73375" cy="36700"/>
            </a:xfrm>
            <a:custGeom>
              <a:avLst/>
              <a:gdLst/>
              <a:ahLst/>
              <a:cxnLst/>
              <a:rect l="l" t="t" r="r" b="b"/>
              <a:pathLst>
                <a:path w="2935" h="1468" extrusionOk="0">
                  <a:moveTo>
                    <a:pt x="0" y="0"/>
                  </a:moveTo>
                  <a:lnTo>
                    <a:pt x="0" y="1467"/>
                  </a:lnTo>
                  <a:lnTo>
                    <a:pt x="2935" y="1467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1772975" y="1366625"/>
              <a:ext cx="73825" cy="128875"/>
            </a:xfrm>
            <a:custGeom>
              <a:avLst/>
              <a:gdLst/>
              <a:ahLst/>
              <a:cxnLst/>
              <a:rect l="l" t="t" r="r" b="b"/>
              <a:pathLst>
                <a:path w="2953" h="5155" extrusionOk="0">
                  <a:moveTo>
                    <a:pt x="1861" y="734"/>
                  </a:moveTo>
                  <a:lnTo>
                    <a:pt x="1843" y="4403"/>
                  </a:lnTo>
                  <a:lnTo>
                    <a:pt x="1127" y="4403"/>
                  </a:lnTo>
                  <a:lnTo>
                    <a:pt x="1127" y="734"/>
                  </a:lnTo>
                  <a:close/>
                  <a:moveTo>
                    <a:pt x="0" y="0"/>
                  </a:moveTo>
                  <a:lnTo>
                    <a:pt x="0" y="5154"/>
                  </a:lnTo>
                  <a:lnTo>
                    <a:pt x="2935" y="5154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1956400" y="1311600"/>
              <a:ext cx="73825" cy="36700"/>
            </a:xfrm>
            <a:custGeom>
              <a:avLst/>
              <a:gdLst/>
              <a:ahLst/>
              <a:cxnLst/>
              <a:rect l="l" t="t" r="r" b="b"/>
              <a:pathLst>
                <a:path w="2953" h="1468" extrusionOk="0">
                  <a:moveTo>
                    <a:pt x="0" y="0"/>
                  </a:moveTo>
                  <a:lnTo>
                    <a:pt x="0" y="1468"/>
                  </a:lnTo>
                  <a:lnTo>
                    <a:pt x="2953" y="1468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1956400" y="1513375"/>
              <a:ext cx="73825" cy="36700"/>
            </a:xfrm>
            <a:custGeom>
              <a:avLst/>
              <a:gdLst/>
              <a:ahLst/>
              <a:cxnLst/>
              <a:rect l="l" t="t" r="r" b="b"/>
              <a:pathLst>
                <a:path w="2953" h="1468" extrusionOk="0">
                  <a:moveTo>
                    <a:pt x="0" y="0"/>
                  </a:moveTo>
                  <a:lnTo>
                    <a:pt x="0" y="1467"/>
                  </a:lnTo>
                  <a:lnTo>
                    <a:pt x="2953" y="1467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1956825" y="1366625"/>
              <a:ext cx="73400" cy="128875"/>
            </a:xfrm>
            <a:custGeom>
              <a:avLst/>
              <a:gdLst/>
              <a:ahLst/>
              <a:cxnLst/>
              <a:rect l="l" t="t" r="r" b="b"/>
              <a:pathLst>
                <a:path w="2936" h="5155" extrusionOk="0">
                  <a:moveTo>
                    <a:pt x="1844" y="734"/>
                  </a:moveTo>
                  <a:lnTo>
                    <a:pt x="1844" y="4403"/>
                  </a:lnTo>
                  <a:lnTo>
                    <a:pt x="1110" y="4403"/>
                  </a:lnTo>
                  <a:lnTo>
                    <a:pt x="1110" y="734"/>
                  </a:lnTo>
                  <a:close/>
                  <a:moveTo>
                    <a:pt x="1" y="0"/>
                  </a:moveTo>
                  <a:lnTo>
                    <a:pt x="1" y="5154"/>
                  </a:lnTo>
                  <a:lnTo>
                    <a:pt x="2936" y="5154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1865125" y="1403300"/>
              <a:ext cx="73400" cy="91750"/>
            </a:xfrm>
            <a:custGeom>
              <a:avLst/>
              <a:gdLst/>
              <a:ahLst/>
              <a:cxnLst/>
              <a:rect l="l" t="t" r="r" b="b"/>
              <a:pathLst>
                <a:path w="2936" h="3670" extrusionOk="0">
                  <a:moveTo>
                    <a:pt x="1826" y="735"/>
                  </a:moveTo>
                  <a:lnTo>
                    <a:pt x="1826" y="2936"/>
                  </a:lnTo>
                  <a:lnTo>
                    <a:pt x="1092" y="2936"/>
                  </a:lnTo>
                  <a:lnTo>
                    <a:pt x="1092" y="735"/>
                  </a:lnTo>
                  <a:close/>
                  <a:moveTo>
                    <a:pt x="0" y="1"/>
                  </a:moveTo>
                  <a:lnTo>
                    <a:pt x="0" y="3669"/>
                  </a:lnTo>
                  <a:lnTo>
                    <a:pt x="2935" y="3669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1865125" y="1348275"/>
              <a:ext cx="73400" cy="36725"/>
            </a:xfrm>
            <a:custGeom>
              <a:avLst/>
              <a:gdLst/>
              <a:ahLst/>
              <a:cxnLst/>
              <a:rect l="l" t="t" r="r" b="b"/>
              <a:pathLst>
                <a:path w="2936" h="1469" extrusionOk="0">
                  <a:moveTo>
                    <a:pt x="0" y="1"/>
                  </a:moveTo>
                  <a:lnTo>
                    <a:pt x="0" y="1468"/>
                  </a:lnTo>
                  <a:lnTo>
                    <a:pt x="2935" y="1468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1865125" y="1513375"/>
              <a:ext cx="73400" cy="36700"/>
            </a:xfrm>
            <a:custGeom>
              <a:avLst/>
              <a:gdLst/>
              <a:ahLst/>
              <a:cxnLst/>
              <a:rect l="l" t="t" r="r" b="b"/>
              <a:pathLst>
                <a:path w="2936" h="1468" extrusionOk="0">
                  <a:moveTo>
                    <a:pt x="0" y="0"/>
                  </a:moveTo>
                  <a:lnTo>
                    <a:pt x="0" y="1467"/>
                  </a:lnTo>
                  <a:lnTo>
                    <a:pt x="2935" y="1467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1745225" y="1568400"/>
              <a:ext cx="313200" cy="36700"/>
            </a:xfrm>
            <a:custGeom>
              <a:avLst/>
              <a:gdLst/>
              <a:ahLst/>
              <a:cxnLst/>
              <a:rect l="l" t="t" r="r" b="b"/>
              <a:pathLst>
                <a:path w="12528" h="1468" extrusionOk="0">
                  <a:moveTo>
                    <a:pt x="1" y="0"/>
                  </a:moveTo>
                  <a:lnTo>
                    <a:pt x="1" y="1468"/>
                  </a:lnTo>
                  <a:lnTo>
                    <a:pt x="12527" y="1468"/>
                  </a:lnTo>
                  <a:lnTo>
                    <a:pt x="125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1"/>
          <p:cNvGrpSpPr/>
          <p:nvPr/>
        </p:nvGrpSpPr>
        <p:grpSpPr>
          <a:xfrm>
            <a:off x="2520188" y="3264672"/>
            <a:ext cx="313200" cy="293525"/>
            <a:chOff x="1745225" y="3408900"/>
            <a:chExt cx="313200" cy="293525"/>
          </a:xfrm>
        </p:grpSpPr>
        <p:sp>
          <p:nvSpPr>
            <p:cNvPr id="450" name="Google Shape;450;p41"/>
            <p:cNvSpPr/>
            <p:nvPr/>
          </p:nvSpPr>
          <p:spPr>
            <a:xfrm>
              <a:off x="1819050" y="3665700"/>
              <a:ext cx="165100" cy="36725"/>
            </a:xfrm>
            <a:custGeom>
              <a:avLst/>
              <a:gdLst/>
              <a:ahLst/>
              <a:cxnLst/>
              <a:rect l="l" t="t" r="r" b="b"/>
              <a:pathLst>
                <a:path w="6604" h="1469" extrusionOk="0">
                  <a:moveTo>
                    <a:pt x="1396" y="1"/>
                  </a:moveTo>
                  <a:lnTo>
                    <a:pt x="913" y="734"/>
                  </a:lnTo>
                  <a:lnTo>
                    <a:pt x="0" y="734"/>
                  </a:lnTo>
                  <a:lnTo>
                    <a:pt x="0" y="1468"/>
                  </a:lnTo>
                  <a:lnTo>
                    <a:pt x="6604" y="1468"/>
                  </a:lnTo>
                  <a:lnTo>
                    <a:pt x="6604" y="734"/>
                  </a:lnTo>
                  <a:lnTo>
                    <a:pt x="5709" y="734"/>
                  </a:lnTo>
                  <a:lnTo>
                    <a:pt x="52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745225" y="3445600"/>
              <a:ext cx="313200" cy="201775"/>
            </a:xfrm>
            <a:custGeom>
              <a:avLst/>
              <a:gdLst/>
              <a:ahLst/>
              <a:cxnLst/>
              <a:rect l="l" t="t" r="r" b="b"/>
              <a:pathLst>
                <a:path w="12528" h="8071" extrusionOk="0">
                  <a:moveTo>
                    <a:pt x="1" y="0"/>
                  </a:moveTo>
                  <a:lnTo>
                    <a:pt x="1" y="8071"/>
                  </a:lnTo>
                  <a:lnTo>
                    <a:pt x="12527" y="8071"/>
                  </a:lnTo>
                  <a:lnTo>
                    <a:pt x="12527" y="0"/>
                  </a:lnTo>
                  <a:lnTo>
                    <a:pt x="11024" y="0"/>
                  </a:lnTo>
                  <a:lnTo>
                    <a:pt x="11024" y="6604"/>
                  </a:lnTo>
                  <a:lnTo>
                    <a:pt x="1486" y="6604"/>
                  </a:lnTo>
                  <a:lnTo>
                    <a:pt x="14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1800700" y="3408900"/>
              <a:ext cx="36700" cy="36275"/>
            </a:xfrm>
            <a:custGeom>
              <a:avLst/>
              <a:gdLst/>
              <a:ahLst/>
              <a:cxnLst/>
              <a:rect l="l" t="t" r="r" b="b"/>
              <a:pathLst>
                <a:path w="1468" h="1451" extrusionOk="0">
                  <a:moveTo>
                    <a:pt x="1" y="1"/>
                  </a:moveTo>
                  <a:lnTo>
                    <a:pt x="1" y="1450"/>
                  </a:lnTo>
                  <a:lnTo>
                    <a:pt x="1468" y="1450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1801150" y="3463500"/>
              <a:ext cx="201800" cy="128850"/>
            </a:xfrm>
            <a:custGeom>
              <a:avLst/>
              <a:gdLst/>
              <a:ahLst/>
              <a:cxnLst/>
              <a:rect l="l" t="t" r="r" b="b"/>
              <a:pathLst>
                <a:path w="8072" h="5154" extrusionOk="0">
                  <a:moveTo>
                    <a:pt x="4045" y="1360"/>
                  </a:moveTo>
                  <a:lnTo>
                    <a:pt x="4743" y="1593"/>
                  </a:lnTo>
                  <a:lnTo>
                    <a:pt x="4009" y="3794"/>
                  </a:lnTo>
                  <a:lnTo>
                    <a:pt x="3311" y="3561"/>
                  </a:lnTo>
                  <a:lnTo>
                    <a:pt x="4045" y="1360"/>
                  </a:lnTo>
                  <a:close/>
                  <a:moveTo>
                    <a:pt x="2255" y="1271"/>
                  </a:moveTo>
                  <a:lnTo>
                    <a:pt x="2864" y="1682"/>
                  </a:lnTo>
                  <a:lnTo>
                    <a:pt x="2273" y="2577"/>
                  </a:lnTo>
                  <a:lnTo>
                    <a:pt x="2864" y="3472"/>
                  </a:lnTo>
                  <a:lnTo>
                    <a:pt x="2255" y="3883"/>
                  </a:lnTo>
                  <a:lnTo>
                    <a:pt x="1396" y="2577"/>
                  </a:lnTo>
                  <a:lnTo>
                    <a:pt x="2255" y="1271"/>
                  </a:lnTo>
                  <a:close/>
                  <a:moveTo>
                    <a:pt x="5798" y="1271"/>
                  </a:moveTo>
                  <a:lnTo>
                    <a:pt x="6675" y="2577"/>
                  </a:lnTo>
                  <a:lnTo>
                    <a:pt x="5798" y="3883"/>
                  </a:lnTo>
                  <a:lnTo>
                    <a:pt x="5190" y="3472"/>
                  </a:lnTo>
                  <a:lnTo>
                    <a:pt x="5781" y="2577"/>
                  </a:lnTo>
                  <a:lnTo>
                    <a:pt x="5190" y="1682"/>
                  </a:lnTo>
                  <a:lnTo>
                    <a:pt x="5798" y="1271"/>
                  </a:lnTo>
                  <a:close/>
                  <a:moveTo>
                    <a:pt x="0" y="0"/>
                  </a:moveTo>
                  <a:lnTo>
                    <a:pt x="0" y="5154"/>
                  </a:lnTo>
                  <a:lnTo>
                    <a:pt x="8071" y="5154"/>
                  </a:lnTo>
                  <a:lnTo>
                    <a:pt x="80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1855725" y="3408900"/>
              <a:ext cx="146775" cy="36275"/>
            </a:xfrm>
            <a:custGeom>
              <a:avLst/>
              <a:gdLst/>
              <a:ahLst/>
              <a:cxnLst/>
              <a:rect l="l" t="t" r="r" b="b"/>
              <a:pathLst>
                <a:path w="5871" h="1451" extrusionOk="0">
                  <a:moveTo>
                    <a:pt x="1" y="1"/>
                  </a:moveTo>
                  <a:lnTo>
                    <a:pt x="1" y="1450"/>
                  </a:lnTo>
                  <a:lnTo>
                    <a:pt x="5870" y="1450"/>
                  </a:lnTo>
                  <a:lnTo>
                    <a:pt x="58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41"/>
          <p:cNvSpPr/>
          <p:nvPr/>
        </p:nvSpPr>
        <p:spPr>
          <a:xfrm>
            <a:off x="7509525" y="1602958"/>
            <a:ext cx="384000" cy="384000"/>
          </a:xfrm>
          <a:prstGeom prst="donut">
            <a:avLst>
              <a:gd name="adj" fmla="val 3023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456" name="Google Shape;456;p41"/>
          <p:cNvGrpSpPr/>
          <p:nvPr/>
        </p:nvGrpSpPr>
        <p:grpSpPr>
          <a:xfrm>
            <a:off x="7542225" y="3854450"/>
            <a:ext cx="803675" cy="1335900"/>
            <a:chOff x="7542225" y="3854450"/>
            <a:chExt cx="803675" cy="1335900"/>
          </a:xfrm>
        </p:grpSpPr>
        <p:sp>
          <p:nvSpPr>
            <p:cNvPr id="457" name="Google Shape;457;p41"/>
            <p:cNvSpPr/>
            <p:nvPr/>
          </p:nvSpPr>
          <p:spPr>
            <a:xfrm rot="5400000">
              <a:off x="7713950" y="4558375"/>
              <a:ext cx="9453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 rot="5400000">
              <a:off x="7033575" y="4363100"/>
              <a:ext cx="13359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522EB-C864-93E3-1F5F-010F5634BC45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19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BRAM Simulator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1AFCC-6ED8-CADF-1219-0B8F2671CA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1026200" y="957155"/>
            <a:ext cx="470217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Here is the BRAM simulator (PS to PL area).</a:t>
            </a:r>
            <a:endParaRPr sz="1200" dirty="0">
              <a:solidFill>
                <a:schemeClr val="tx1"/>
              </a:solidFill>
            </a:endParaRPr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9BD4DE-A7E4-E8CF-38C6-06A8744C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85" y="1417427"/>
            <a:ext cx="5923829" cy="3336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4F8334D-4473-5C82-98F0-E055F7118FEE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BRAM Simulator (cont.)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C363BD-698E-0F88-D9E5-1FCFD51AC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1026200" y="988642"/>
            <a:ext cx="470217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tx1"/>
                </a:solidFill>
              </a:rPr>
              <a:t>Here is the BRAM simulator (PL to PS area).</a:t>
            </a:r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9BD4DE-A7E4-E8CF-38C6-06A8744C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85" y="1417427"/>
            <a:ext cx="5923829" cy="3336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0A5C33-9566-E15F-759A-4755E6948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" r="14165" b="1947"/>
          <a:stretch/>
        </p:blipFill>
        <p:spPr>
          <a:xfrm>
            <a:off x="2193970" y="1597778"/>
            <a:ext cx="5923829" cy="3271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3687939-D55A-2367-4537-AF1FCFAAC235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14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BRAM Simulator Waves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86740-C69F-CDBF-00F3-02AD2B378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1026200" y="987979"/>
            <a:ext cx="470217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tx1"/>
                </a:solidFill>
              </a:rPr>
              <a:t>Here is the BRAM simulator wave results for </a:t>
            </a:r>
            <a:r>
              <a:rPr lang="en" sz="1200" b="1" dirty="0">
                <a:solidFill>
                  <a:schemeClr val="tx1"/>
                </a:solidFill>
              </a:rPr>
              <a:t>hwdbg</a:t>
            </a:r>
            <a:r>
              <a:rPr lang="en" sz="1200" dirty="0">
                <a:solidFill>
                  <a:schemeClr val="tx1"/>
                </a:solidFill>
              </a:rPr>
              <a:t>.</a:t>
            </a:r>
            <a:endParaRPr sz="1200" dirty="0">
              <a:solidFill>
                <a:schemeClr val="tx1"/>
              </a:solidFill>
            </a:endParaRPr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A8D803-F366-D224-8C12-FE7EF7E7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18" y="1482436"/>
            <a:ext cx="6644564" cy="3463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998650B-67E0-9A7A-D408-767EA38EE1B7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47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002657" y="2127117"/>
            <a:ext cx="310042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Anomalies In Expected Functionalities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116628" y="2812017"/>
            <a:ext cx="298645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These occur when the device fails to compute the correct output due to specific inputs, detectable through emulation.</a:t>
            </a:r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763433" y="2135664"/>
            <a:ext cx="285586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Anomalies Based On Sensors Indications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688045" y="2812017"/>
            <a:ext cx="300663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Sensors can indicate anomalies through abnormal state changes, signaling potential internal issues in the chip.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Anomaly Definition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A8957-911D-296E-5704-72A266BFE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5"/>
          <p:cNvCxnSpPr/>
          <p:nvPr/>
        </p:nvCxnSpPr>
        <p:spPr>
          <a:xfrm>
            <a:off x="2527568" y="274804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6055464" y="274804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" name="Google Shape;2108;p63">
            <a:extLst>
              <a:ext uri="{FF2B5EF4-FFF2-40B4-BE49-F238E27FC236}">
                <a16:creationId xmlns:a16="http://schemas.microsoft.com/office/drawing/2014/main" id="{DE45E338-87F1-EE05-820C-D3C9D06E0575}"/>
              </a:ext>
            </a:extLst>
          </p:cNvPr>
          <p:cNvCxnSpPr/>
          <p:nvPr/>
        </p:nvCxnSpPr>
        <p:spPr>
          <a:xfrm>
            <a:off x="4470403" y="1433314"/>
            <a:ext cx="0" cy="29649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1BE48B3-ADB7-9A95-93A5-AD2C56A882EB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920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1719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Supported Operators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9B8123-90C1-D6E3-49A8-C602DEBA7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5" name="Google Shape;9590;p76">
            <a:extLst>
              <a:ext uri="{FF2B5EF4-FFF2-40B4-BE49-F238E27FC236}">
                <a16:creationId xmlns:a16="http://schemas.microsoft.com/office/drawing/2014/main" id="{7F862F6C-9361-AE95-050F-A0105A190D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722278"/>
              </p:ext>
            </p:extLst>
          </p:nvPr>
        </p:nvGraphicFramePr>
        <p:xfrm>
          <a:off x="1086338" y="1026659"/>
          <a:ext cx="4954954" cy="38501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21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013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Precedence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Operators</a:t>
                      </a:r>
                    </a:p>
                  </a:txBody>
                  <a:tcPr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Parentheses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( 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94254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Unary Operators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-, +, ~, &amp;, 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430617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Arithmetic Operators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*, /, 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457083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Arithmetic Operators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+, 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831594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Shift Operators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&gt;&gt;, &lt;&lt;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962683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Comparison Operators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&gt;=, &lt;=, &gt;, ==, !=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301295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Bitwise AND Operator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&amp;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454422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Bitwise XOR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^</a:t>
                      </a:r>
                    </a:p>
                  </a:txBody>
                  <a:tcPr anchor="ctr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Logical AND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&amp;&amp;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589324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Logical OR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||</a:t>
                      </a:r>
                    </a:p>
                  </a:txBody>
                  <a:tcPr anchor="ctr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ABC13E5-0C7A-8C1D-4129-BD8C0742FE1C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11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914563" y="349277"/>
            <a:ext cx="55038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dslang vs TSM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1F307-188A-236F-CEE7-86CE8AACF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94369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81" name="Google Shape;2181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/>
          <p:cNvGraphicFramePr/>
          <p:nvPr>
            <p:extLst>
              <p:ext uri="{D42A27DB-BD31-4B8C-83A1-F6EECF244321}">
                <p14:modId xmlns:p14="http://schemas.microsoft.com/office/powerpoint/2010/main" val="446977025"/>
              </p:ext>
            </p:extLst>
          </p:nvPr>
        </p:nvGraphicFramePr>
        <p:xfrm>
          <a:off x="614705" y="915725"/>
          <a:ext cx="7914589" cy="408393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65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9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2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hwdbg (dslang)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Xilinx ILA (TSM)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Can act as a logic analyzer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Speed comparison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Slower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tx1"/>
                          </a:solidFill>
                          <a:sym typeface="Montserrat"/>
                        </a:rPr>
                        <a:t>Faster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Can trigger an event (e.g., a breakpoint)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Has debugging sensors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No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525195638"/>
                  </a:ext>
                </a:extLst>
              </a:tr>
              <a:tr h="3662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Can modify signals on the fly (configurable)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No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829212840"/>
                  </a:ext>
                </a:extLst>
              </a:tr>
              <a:tr h="261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Can interpret complex computations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No</a:t>
                      </a:r>
                      <a:endParaRPr lang="en-US"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695558265"/>
                  </a:ext>
                </a:extLst>
              </a:tr>
              <a:tr h="261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Supports on-the-fly configuration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No</a:t>
                      </a:r>
                      <a:endParaRPr lang="en-US"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183662577"/>
                  </a:ext>
                </a:extLst>
              </a:tr>
              <a:tr h="261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Notify the debugger without triggering event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No</a:t>
                      </a:r>
                      <a:endParaRPr lang="en-US"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069631806"/>
                  </a:ext>
                </a:extLst>
              </a:tr>
              <a:tr h="261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Supports software stepping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No</a:t>
                      </a:r>
                      <a:endParaRPr lang="en-US"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915047192"/>
                  </a:ext>
                </a:extLst>
              </a:tr>
              <a:tr h="261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Simplicity of state machine scripting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Simpler, software-like scripting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More complex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541651017"/>
                  </a:ext>
                </a:extLst>
              </a:tr>
              <a:tr h="2697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Can perform stepping fault-injection and signal manipulation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No</a:t>
                      </a:r>
                      <a:endParaRPr lang="en-US"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354394890"/>
                  </a:ext>
                </a:extLst>
              </a:tr>
              <a:tr h="2697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 ExtraBold"/>
                        </a:rPr>
                        <a:t>Can perform active debugging (producing fuzzing signals)</a:t>
                      </a:r>
                      <a:endParaRPr sz="800" dirty="0">
                        <a:solidFill>
                          <a:schemeClr val="tx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sym typeface="Montserrat"/>
                        </a:rPr>
                        <a:t>No</a:t>
                      </a:r>
                      <a:endParaRPr lang="en-US" sz="800"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08162501"/>
                  </a:ext>
                </a:extLst>
              </a:tr>
            </a:tbl>
          </a:graphicData>
        </a:graphic>
      </p:graphicFrame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60F7431-D5ED-EC16-6AD2-69BBAD6FFE19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7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1719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Example Script 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198F-5B57-4441-73C7-5F4D71648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E5EEB9-432E-ACA1-5C75-2EC8B392E263}"/>
              </a:ext>
            </a:extLst>
          </p:cNvPr>
          <p:cNvSpPr txBox="1"/>
          <p:nvPr/>
        </p:nvSpPr>
        <p:spPr>
          <a:xfrm>
            <a:off x="1026200" y="1259602"/>
            <a:ext cx="5249554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{</a:t>
            </a:r>
          </a:p>
          <a:p>
            <a:endParaRPr lang="en-US" sz="13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(@hw_port5 == 55) {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(“@hw_port5 is equal to 0x55\n");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(@hw_port5 == 66) {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(“@hw_port5 is equal to 0x66\n");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(@hw_port5 == 77) {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(“@hw_port5 is equal to 0x77\n");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else {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(“@hw_port5 is not equal to 0x55, 0x66, 	0x77. It is equal to %</a:t>
            </a:r>
            <a:r>
              <a:rPr lang="en-US" sz="13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llx</a:t>
            </a:r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\n", @hw_port5);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B4A8AAE-FB24-60F2-D742-BED4DE979C0E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95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1719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Example Script 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21F4A-39B1-B79A-4FF2-9AFE34B78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E5EEB9-432E-ACA1-5C75-2EC8B392E263}"/>
              </a:ext>
            </a:extLst>
          </p:cNvPr>
          <p:cNvSpPr txBox="1"/>
          <p:nvPr/>
        </p:nvSpPr>
        <p:spPr>
          <a:xfrm>
            <a:off x="1026200" y="1040771"/>
            <a:ext cx="6695400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{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my_func1(int var1) {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var1 + 1;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("my_func1 %d\n", result);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result;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my_func2(int var1) {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var1 * 2;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("my_func2 %d\n", result);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result;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sz="13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my_func3(int var1) {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my_func1(var1) + my_func2(var1);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("my_func3 %d\n", result);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result;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my_func3(2));</a:t>
            </a:r>
          </a:p>
          <a:p>
            <a:r>
              <a:rPr lang="en-US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834B169-4CFD-9793-A3E6-5202E1C8542F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5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A1A8-7C86-9985-6193-63B04016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E2A7C3-309D-7B24-C620-E45D4BCBE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211" y="3108809"/>
            <a:ext cx="8565578" cy="449400"/>
          </a:xfrm>
        </p:spPr>
        <p:txBody>
          <a:bodyPr/>
          <a:lstStyle/>
          <a:p>
            <a:r>
              <a:rPr lang="en-US" sz="4000" b="1" dirty="0"/>
              <a:t>Debugging Hardware like Software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0A228-F354-C23B-DA3E-A880197FB323}"/>
              </a:ext>
            </a:extLst>
          </p:cNvPr>
          <p:cNvSpPr txBox="1"/>
          <p:nvPr/>
        </p:nvSpPr>
        <p:spPr>
          <a:xfrm>
            <a:off x="1048772" y="1921109"/>
            <a:ext cx="70464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dk1"/>
                </a:solidFill>
                <a:latin typeface="Rubik"/>
                <a:cs typeface="Rubik"/>
                <a:sym typeface="Rubik"/>
              </a:rPr>
              <a:t>Hardware</a:t>
            </a:r>
            <a:r>
              <a:rPr lang="en-US" sz="1000" dirty="0"/>
              <a:t> </a:t>
            </a:r>
            <a:r>
              <a:rPr lang="en-US" sz="3200" b="1" dirty="0">
                <a:solidFill>
                  <a:schemeClr val="dk1"/>
                </a:solidFill>
                <a:latin typeface="Rubik"/>
                <a:cs typeface="Rubik"/>
              </a:rPr>
              <a:t>Debugger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DC45115-1EEC-B014-500E-FA40A22B4BCC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74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Stepping in Hardware</a:t>
            </a:r>
            <a:endParaRPr dirty="0"/>
          </a:p>
        </p:txBody>
      </p:sp>
      <p:sp>
        <p:nvSpPr>
          <p:cNvPr id="1296" name="Google Shape;1296;p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-   Once we can control the clock signal, we are able to see and modify I/O ports at each cycle.</a:t>
            </a:r>
          </a:p>
          <a:p>
            <a:pPr marL="1397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-   The next rising-edge clock will be inserted once the introspection/modification is done.</a:t>
            </a:r>
          </a:p>
          <a:p>
            <a:pPr marL="1397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-   Not possible in chips with internal clock sources.</a:t>
            </a:r>
            <a:endParaRPr lang="en-US" dirty="0"/>
          </a:p>
        </p:txBody>
      </p:sp>
      <p:grpSp>
        <p:nvGrpSpPr>
          <p:cNvPr id="1298" name="Google Shape;1298;p70"/>
          <p:cNvGrpSpPr/>
          <p:nvPr/>
        </p:nvGrpSpPr>
        <p:grpSpPr>
          <a:xfrm>
            <a:off x="1278929" y="3572000"/>
            <a:ext cx="1419092" cy="403800"/>
            <a:chOff x="696404" y="3426350"/>
            <a:chExt cx="1419092" cy="403800"/>
          </a:xfrm>
        </p:grpSpPr>
        <p:sp>
          <p:nvSpPr>
            <p:cNvPr id="1299" name="Google Shape;1299;p70"/>
            <p:cNvSpPr/>
            <p:nvPr/>
          </p:nvSpPr>
          <p:spPr>
            <a:xfrm rot="2700000">
              <a:off x="755539" y="3485485"/>
              <a:ext cx="285530" cy="2855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00" name="Google Shape;1300;p70"/>
            <p:cNvSpPr/>
            <p:nvPr/>
          </p:nvSpPr>
          <p:spPr>
            <a:xfrm rot="2700000">
              <a:off x="1263185" y="3485485"/>
              <a:ext cx="285530" cy="2855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01" name="Google Shape;1301;p70"/>
            <p:cNvSpPr/>
            <p:nvPr/>
          </p:nvSpPr>
          <p:spPr>
            <a:xfrm rot="2700000">
              <a:off x="1770831" y="3485485"/>
              <a:ext cx="285530" cy="2855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302" name="Google Shape;1302;p70"/>
          <p:cNvSpPr/>
          <p:nvPr/>
        </p:nvSpPr>
        <p:spPr>
          <a:xfrm>
            <a:off x="3315714" y="3102050"/>
            <a:ext cx="1343700" cy="1343700"/>
          </a:xfrm>
          <a:prstGeom prst="donut">
            <a:avLst>
              <a:gd name="adj" fmla="val 25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1303" name="Google Shape;1303;p70"/>
          <p:cNvGrpSpPr/>
          <p:nvPr/>
        </p:nvGrpSpPr>
        <p:grpSpPr>
          <a:xfrm>
            <a:off x="5277108" y="3310463"/>
            <a:ext cx="926875" cy="926875"/>
            <a:chOff x="4692625" y="3310463"/>
            <a:chExt cx="926875" cy="926875"/>
          </a:xfrm>
        </p:grpSpPr>
        <p:sp>
          <p:nvSpPr>
            <p:cNvPr id="1304" name="Google Shape;1304;p70"/>
            <p:cNvSpPr/>
            <p:nvPr/>
          </p:nvSpPr>
          <p:spPr>
            <a:xfrm>
              <a:off x="4692625" y="3310463"/>
              <a:ext cx="463500" cy="463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05" name="Google Shape;1305;p70"/>
            <p:cNvSpPr/>
            <p:nvPr/>
          </p:nvSpPr>
          <p:spPr>
            <a:xfrm>
              <a:off x="5156000" y="3310463"/>
              <a:ext cx="463500" cy="463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06" name="Google Shape;1306;p70"/>
            <p:cNvSpPr/>
            <p:nvPr/>
          </p:nvSpPr>
          <p:spPr>
            <a:xfrm>
              <a:off x="4692625" y="3773838"/>
              <a:ext cx="463500" cy="463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307" name="Google Shape;1307;p70"/>
            <p:cNvSpPr/>
            <p:nvPr/>
          </p:nvSpPr>
          <p:spPr>
            <a:xfrm>
              <a:off x="5156000" y="3773838"/>
              <a:ext cx="463500" cy="463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308" name="Google Shape;1308;p70"/>
          <p:cNvSpPr/>
          <p:nvPr/>
        </p:nvSpPr>
        <p:spPr>
          <a:xfrm>
            <a:off x="6821677" y="3303599"/>
            <a:ext cx="988707" cy="940627"/>
          </a:xfrm>
          <a:custGeom>
            <a:avLst/>
            <a:gdLst/>
            <a:ahLst/>
            <a:cxnLst/>
            <a:rect l="l" t="t" r="r" b="b"/>
            <a:pathLst>
              <a:path w="108679" h="103394" extrusionOk="0">
                <a:moveTo>
                  <a:pt x="37528" y="0"/>
                </a:moveTo>
                <a:lnTo>
                  <a:pt x="33086" y="22364"/>
                </a:lnTo>
                <a:lnTo>
                  <a:pt x="10416" y="19760"/>
                </a:lnTo>
                <a:lnTo>
                  <a:pt x="19913" y="40515"/>
                </a:lnTo>
                <a:lnTo>
                  <a:pt x="0" y="51697"/>
                </a:lnTo>
                <a:lnTo>
                  <a:pt x="19913" y="62879"/>
                </a:lnTo>
                <a:lnTo>
                  <a:pt x="10416" y="83634"/>
                </a:lnTo>
                <a:lnTo>
                  <a:pt x="33086" y="81030"/>
                </a:lnTo>
                <a:lnTo>
                  <a:pt x="37528" y="103394"/>
                </a:lnTo>
                <a:lnTo>
                  <a:pt x="54301" y="87923"/>
                </a:lnTo>
                <a:lnTo>
                  <a:pt x="71150" y="103394"/>
                </a:lnTo>
                <a:lnTo>
                  <a:pt x="75592" y="81030"/>
                </a:lnTo>
                <a:lnTo>
                  <a:pt x="98262" y="83634"/>
                </a:lnTo>
                <a:lnTo>
                  <a:pt x="88766" y="62879"/>
                </a:lnTo>
                <a:lnTo>
                  <a:pt x="108678" y="51697"/>
                </a:lnTo>
                <a:lnTo>
                  <a:pt x="88766" y="40515"/>
                </a:lnTo>
                <a:lnTo>
                  <a:pt x="98262" y="19760"/>
                </a:lnTo>
                <a:lnTo>
                  <a:pt x="75592" y="22364"/>
                </a:lnTo>
                <a:lnTo>
                  <a:pt x="71150" y="0"/>
                </a:lnTo>
                <a:lnTo>
                  <a:pt x="54301" y="15471"/>
                </a:lnTo>
                <a:lnTo>
                  <a:pt x="375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73772-7C2F-0F6A-1704-E9490BE56DFD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10" name="Google Shape;910;p6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Do you have any questions?</a:t>
            </a:r>
            <a:endParaRPr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m.s.karvandi@vu.nl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</a:t>
            </a:r>
            <a:r>
              <a:rPr lang="en" dirty="0"/>
              <a:t>usec.net</a:t>
            </a:r>
            <a:endParaRPr dirty="0"/>
          </a:p>
        </p:txBody>
      </p:sp>
      <p:sp>
        <p:nvSpPr>
          <p:cNvPr id="911" name="Google Shape;911;p68"/>
          <p:cNvSpPr txBox="1"/>
          <p:nvPr/>
        </p:nvSpPr>
        <p:spPr>
          <a:xfrm>
            <a:off x="3216450" y="4125850"/>
            <a:ext cx="27111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Please keep this slide for attribution</a:t>
            </a:r>
            <a:endParaRPr sz="12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912" name="Google Shape;912;p68"/>
          <p:cNvGrpSpPr/>
          <p:nvPr/>
        </p:nvGrpSpPr>
        <p:grpSpPr>
          <a:xfrm>
            <a:off x="6380684" y="1141450"/>
            <a:ext cx="921466" cy="285900"/>
            <a:chOff x="713234" y="4521850"/>
            <a:chExt cx="921466" cy="285900"/>
          </a:xfrm>
        </p:grpSpPr>
        <p:sp>
          <p:nvSpPr>
            <p:cNvPr id="913" name="Google Shape;913;p68"/>
            <p:cNvSpPr/>
            <p:nvPr/>
          </p:nvSpPr>
          <p:spPr>
            <a:xfrm rot="5400000">
              <a:off x="693884" y="4541200"/>
              <a:ext cx="285900" cy="2472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14" name="Google Shape;914;p68"/>
            <p:cNvSpPr/>
            <p:nvPr/>
          </p:nvSpPr>
          <p:spPr>
            <a:xfrm rot="5400000">
              <a:off x="1031017" y="4541200"/>
              <a:ext cx="285900" cy="2472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15" name="Google Shape;915;p68"/>
            <p:cNvSpPr/>
            <p:nvPr/>
          </p:nvSpPr>
          <p:spPr>
            <a:xfrm rot="5400000">
              <a:off x="1368150" y="4541200"/>
              <a:ext cx="285900" cy="2472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Key (must-have) Software Debugger Features</a:t>
            </a:r>
            <a:endParaRPr sz="2400" dirty="0"/>
          </a:p>
        </p:txBody>
      </p:sp>
      <p:sp>
        <p:nvSpPr>
          <p:cNvPr id="506" name="Google Shape;506;p43"/>
          <p:cNvSpPr txBox="1">
            <a:spLocks noGrp="1"/>
          </p:cNvSpPr>
          <p:nvPr>
            <p:ph type="subTitle" idx="1"/>
          </p:nvPr>
        </p:nvSpPr>
        <p:spPr>
          <a:xfrm>
            <a:off x="2280898" y="1968075"/>
            <a:ext cx="229984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400" dirty="0">
                <a:solidFill>
                  <a:schemeClr val="tx1"/>
                </a:solidFill>
              </a:rPr>
              <a:t>Reading or Writing Memory</a:t>
            </a:r>
          </a:p>
        </p:txBody>
      </p:sp>
      <p:sp>
        <p:nvSpPr>
          <p:cNvPr id="507" name="Google Shape;507;p43"/>
          <p:cNvSpPr txBox="1">
            <a:spLocks noGrp="1"/>
          </p:cNvSpPr>
          <p:nvPr>
            <p:ph type="subTitle" idx="2"/>
          </p:nvPr>
        </p:nvSpPr>
        <p:spPr>
          <a:xfrm>
            <a:off x="4834802" y="1968075"/>
            <a:ext cx="2455562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Inspecting or Modifying Registers Values</a:t>
            </a:r>
            <a:endParaRPr b="1" dirty="0"/>
          </a:p>
        </p:txBody>
      </p:sp>
      <p:sp>
        <p:nvSpPr>
          <p:cNvPr id="508" name="Google Shape;508;p43"/>
          <p:cNvSpPr txBox="1">
            <a:spLocks noGrp="1"/>
          </p:cNvSpPr>
          <p:nvPr>
            <p:ph type="subTitle" idx="3"/>
          </p:nvPr>
        </p:nvSpPr>
        <p:spPr>
          <a:xfrm>
            <a:off x="2280897" y="3610950"/>
            <a:ext cx="2224215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400" dirty="0">
                <a:solidFill>
                  <a:schemeClr val="tx1"/>
                </a:solidFill>
              </a:rPr>
              <a:t>Putting Breakpoints and Pausing The Debuggee</a:t>
            </a:r>
          </a:p>
        </p:txBody>
      </p:sp>
      <p:sp>
        <p:nvSpPr>
          <p:cNvPr id="509" name="Google Shape;509;p43"/>
          <p:cNvSpPr txBox="1">
            <a:spLocks noGrp="1"/>
          </p:cNvSpPr>
          <p:nvPr>
            <p:ph type="subTitle" idx="4"/>
          </p:nvPr>
        </p:nvSpPr>
        <p:spPr>
          <a:xfrm>
            <a:off x="4834802" y="3610950"/>
            <a:ext cx="2501186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400" dirty="0">
                <a:solidFill>
                  <a:schemeClr val="tx1"/>
                </a:solidFill>
              </a:rPr>
              <a:t>Stepping Through Instructions</a:t>
            </a:r>
          </a:p>
        </p:txBody>
      </p:sp>
      <p:sp>
        <p:nvSpPr>
          <p:cNvPr id="510" name="Google Shape;510;p43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</a:t>
            </a:r>
            <a:endParaRPr dirty="0"/>
          </a:p>
        </p:txBody>
      </p:sp>
      <p:sp>
        <p:nvSpPr>
          <p:cNvPr id="511" name="Google Shape;511;p43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Breakpoint</a:t>
            </a:r>
            <a:endParaRPr dirty="0"/>
          </a:p>
        </p:txBody>
      </p:sp>
      <p:sp>
        <p:nvSpPr>
          <p:cNvPr id="512" name="Google Shape;512;p43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Registers</a:t>
            </a:r>
            <a:endParaRPr dirty="0"/>
          </a:p>
        </p:txBody>
      </p:sp>
      <p:sp>
        <p:nvSpPr>
          <p:cNvPr id="513" name="Google Shape;513;p43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Stepping</a:t>
            </a:r>
            <a:endParaRPr dirty="0"/>
          </a:p>
        </p:txBody>
      </p:sp>
      <p:grpSp>
        <p:nvGrpSpPr>
          <p:cNvPr id="514" name="Google Shape;514;p43"/>
          <p:cNvGrpSpPr/>
          <p:nvPr/>
        </p:nvGrpSpPr>
        <p:grpSpPr>
          <a:xfrm>
            <a:off x="1789213" y="3265975"/>
            <a:ext cx="319450" cy="313175"/>
            <a:chOff x="4697025" y="1999675"/>
            <a:chExt cx="319450" cy="313175"/>
          </a:xfrm>
        </p:grpSpPr>
        <p:sp>
          <p:nvSpPr>
            <p:cNvPr id="515" name="Google Shape;515;p43"/>
            <p:cNvSpPr/>
            <p:nvPr/>
          </p:nvSpPr>
          <p:spPr>
            <a:xfrm>
              <a:off x="4697025" y="2276150"/>
              <a:ext cx="245650" cy="36700"/>
            </a:xfrm>
            <a:custGeom>
              <a:avLst/>
              <a:gdLst/>
              <a:ahLst/>
              <a:cxnLst/>
              <a:rect l="l" t="t" r="r" b="b"/>
              <a:pathLst>
                <a:path w="9826" h="1468" extrusionOk="0">
                  <a:moveTo>
                    <a:pt x="985" y="0"/>
                  </a:moveTo>
                  <a:cubicBezTo>
                    <a:pt x="1" y="0"/>
                    <a:pt x="1" y="1468"/>
                    <a:pt x="985" y="1468"/>
                  </a:cubicBezTo>
                  <a:lnTo>
                    <a:pt x="9825" y="1468"/>
                  </a:lnTo>
                  <a:lnTo>
                    <a:pt x="9825" y="734"/>
                  </a:lnTo>
                  <a:lnTo>
                    <a:pt x="9449" y="734"/>
                  </a:lnTo>
                  <a:cubicBezTo>
                    <a:pt x="8966" y="734"/>
                    <a:pt x="8966" y="0"/>
                    <a:pt x="9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4737300" y="2073475"/>
              <a:ext cx="150350" cy="128675"/>
            </a:xfrm>
            <a:custGeom>
              <a:avLst/>
              <a:gdLst/>
              <a:ahLst/>
              <a:cxnLst/>
              <a:rect l="l" t="t" r="r" b="b"/>
              <a:pathLst>
                <a:path w="6014" h="5147" extrusionOk="0">
                  <a:moveTo>
                    <a:pt x="3445" y="743"/>
                  </a:moveTo>
                  <a:cubicBezTo>
                    <a:pt x="3995" y="743"/>
                    <a:pt x="4546" y="1110"/>
                    <a:pt x="4546" y="1844"/>
                  </a:cubicBezTo>
                  <a:cubicBezTo>
                    <a:pt x="4528" y="2184"/>
                    <a:pt x="4331" y="2506"/>
                    <a:pt x="4027" y="2685"/>
                  </a:cubicBezTo>
                  <a:cubicBezTo>
                    <a:pt x="3848" y="2810"/>
                    <a:pt x="3812" y="2846"/>
                    <a:pt x="3812" y="2936"/>
                  </a:cubicBezTo>
                  <a:lnTo>
                    <a:pt x="3078" y="2936"/>
                  </a:lnTo>
                  <a:cubicBezTo>
                    <a:pt x="3078" y="2578"/>
                    <a:pt x="3275" y="2256"/>
                    <a:pt x="3597" y="2095"/>
                  </a:cubicBezTo>
                  <a:cubicBezTo>
                    <a:pt x="3776" y="1951"/>
                    <a:pt x="3812" y="1916"/>
                    <a:pt x="3812" y="1844"/>
                  </a:cubicBezTo>
                  <a:cubicBezTo>
                    <a:pt x="3812" y="1593"/>
                    <a:pt x="3629" y="1468"/>
                    <a:pt x="3445" y="1468"/>
                  </a:cubicBezTo>
                  <a:cubicBezTo>
                    <a:pt x="3262" y="1468"/>
                    <a:pt x="3078" y="1593"/>
                    <a:pt x="3078" y="1844"/>
                  </a:cubicBezTo>
                  <a:lnTo>
                    <a:pt x="2345" y="1844"/>
                  </a:lnTo>
                  <a:cubicBezTo>
                    <a:pt x="2345" y="1110"/>
                    <a:pt x="2895" y="743"/>
                    <a:pt x="3445" y="743"/>
                  </a:cubicBezTo>
                  <a:close/>
                  <a:moveTo>
                    <a:pt x="3812" y="3669"/>
                  </a:moveTo>
                  <a:lnTo>
                    <a:pt x="3812" y="4403"/>
                  </a:lnTo>
                  <a:lnTo>
                    <a:pt x="3078" y="4403"/>
                  </a:lnTo>
                  <a:lnTo>
                    <a:pt x="3078" y="3669"/>
                  </a:lnTo>
                  <a:close/>
                  <a:moveTo>
                    <a:pt x="3436" y="1"/>
                  </a:moveTo>
                  <a:cubicBezTo>
                    <a:pt x="1146" y="1"/>
                    <a:pt x="0" y="2757"/>
                    <a:pt x="1611" y="4385"/>
                  </a:cubicBezTo>
                  <a:cubicBezTo>
                    <a:pt x="2137" y="4911"/>
                    <a:pt x="2781" y="5146"/>
                    <a:pt x="3412" y="5146"/>
                  </a:cubicBezTo>
                  <a:cubicBezTo>
                    <a:pt x="4735" y="5146"/>
                    <a:pt x="6001" y="4116"/>
                    <a:pt x="6013" y="2578"/>
                  </a:cubicBezTo>
                  <a:cubicBezTo>
                    <a:pt x="5995" y="1146"/>
                    <a:pt x="4850" y="1"/>
                    <a:pt x="34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4903725" y="2119575"/>
              <a:ext cx="112750" cy="36700"/>
            </a:xfrm>
            <a:custGeom>
              <a:avLst/>
              <a:gdLst/>
              <a:ahLst/>
              <a:cxnLst/>
              <a:rect l="l" t="t" r="r" b="b"/>
              <a:pathLst>
                <a:path w="4510" h="1468" extrusionOk="0">
                  <a:moveTo>
                    <a:pt x="0" y="0"/>
                  </a:moveTo>
                  <a:cubicBezTo>
                    <a:pt x="54" y="233"/>
                    <a:pt x="72" y="483"/>
                    <a:pt x="90" y="734"/>
                  </a:cubicBezTo>
                  <a:cubicBezTo>
                    <a:pt x="72" y="966"/>
                    <a:pt x="54" y="1217"/>
                    <a:pt x="0" y="1467"/>
                  </a:cubicBezTo>
                  <a:lnTo>
                    <a:pt x="4510" y="1467"/>
                  </a:lnTo>
                  <a:lnTo>
                    <a:pt x="45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4703300" y="1999675"/>
              <a:ext cx="239375" cy="263075"/>
            </a:xfrm>
            <a:custGeom>
              <a:avLst/>
              <a:gdLst/>
              <a:ahLst/>
              <a:cxnLst/>
              <a:rect l="l" t="t" r="r" b="b"/>
              <a:pathLst>
                <a:path w="9575" h="10523" extrusionOk="0">
                  <a:moveTo>
                    <a:pt x="1110" y="0"/>
                  </a:moveTo>
                  <a:cubicBezTo>
                    <a:pt x="501" y="0"/>
                    <a:pt x="0" y="483"/>
                    <a:pt x="0" y="1092"/>
                  </a:cubicBezTo>
                  <a:lnTo>
                    <a:pt x="0" y="10522"/>
                  </a:lnTo>
                  <a:cubicBezTo>
                    <a:pt x="215" y="10379"/>
                    <a:pt x="484" y="10326"/>
                    <a:pt x="734" y="10326"/>
                  </a:cubicBezTo>
                  <a:lnTo>
                    <a:pt x="9574" y="10326"/>
                  </a:lnTo>
                  <a:lnTo>
                    <a:pt x="9574" y="6997"/>
                  </a:lnTo>
                  <a:lnTo>
                    <a:pt x="7749" y="6997"/>
                  </a:lnTo>
                  <a:cubicBezTo>
                    <a:pt x="7170" y="8126"/>
                    <a:pt x="6011" y="8823"/>
                    <a:pt x="4785" y="8823"/>
                  </a:cubicBezTo>
                  <a:cubicBezTo>
                    <a:pt x="4534" y="8823"/>
                    <a:pt x="4279" y="8794"/>
                    <a:pt x="4027" y="8733"/>
                  </a:cubicBezTo>
                  <a:cubicBezTo>
                    <a:pt x="2541" y="8393"/>
                    <a:pt x="1486" y="7051"/>
                    <a:pt x="1486" y="5530"/>
                  </a:cubicBezTo>
                  <a:cubicBezTo>
                    <a:pt x="1486" y="3991"/>
                    <a:pt x="2541" y="2649"/>
                    <a:pt x="4027" y="2309"/>
                  </a:cubicBezTo>
                  <a:cubicBezTo>
                    <a:pt x="4279" y="2248"/>
                    <a:pt x="4533" y="2219"/>
                    <a:pt x="4784" y="2219"/>
                  </a:cubicBezTo>
                  <a:cubicBezTo>
                    <a:pt x="6011" y="2219"/>
                    <a:pt x="7170" y="2918"/>
                    <a:pt x="7749" y="4062"/>
                  </a:cubicBezTo>
                  <a:lnTo>
                    <a:pt x="9574" y="4062"/>
                  </a:lnTo>
                  <a:lnTo>
                    <a:pt x="9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43"/>
          <p:cNvGrpSpPr/>
          <p:nvPr/>
        </p:nvGrpSpPr>
        <p:grpSpPr>
          <a:xfrm>
            <a:off x="7041588" y="3294150"/>
            <a:ext cx="313200" cy="256825"/>
            <a:chOff x="6246750" y="2027850"/>
            <a:chExt cx="313200" cy="256825"/>
          </a:xfrm>
        </p:grpSpPr>
        <p:sp>
          <p:nvSpPr>
            <p:cNvPr id="520" name="Google Shape;520;p43"/>
            <p:cNvSpPr/>
            <p:nvPr/>
          </p:nvSpPr>
          <p:spPr>
            <a:xfrm>
              <a:off x="6265550" y="2027850"/>
              <a:ext cx="275600" cy="119475"/>
            </a:xfrm>
            <a:custGeom>
              <a:avLst/>
              <a:gdLst/>
              <a:ahLst/>
              <a:cxnLst/>
              <a:rect l="l" t="t" r="r" b="b"/>
              <a:pathLst>
                <a:path w="11024" h="4779" extrusionOk="0">
                  <a:moveTo>
                    <a:pt x="0" y="1"/>
                  </a:moveTo>
                  <a:lnTo>
                    <a:pt x="0" y="734"/>
                  </a:lnTo>
                  <a:lnTo>
                    <a:pt x="2201" y="734"/>
                  </a:lnTo>
                  <a:lnTo>
                    <a:pt x="2201" y="2470"/>
                  </a:lnTo>
                  <a:cubicBezTo>
                    <a:pt x="3284" y="2783"/>
                    <a:pt x="4398" y="2940"/>
                    <a:pt x="5512" y="2940"/>
                  </a:cubicBezTo>
                  <a:cubicBezTo>
                    <a:pt x="6626" y="2940"/>
                    <a:pt x="7740" y="2783"/>
                    <a:pt x="8823" y="2470"/>
                  </a:cubicBezTo>
                  <a:lnTo>
                    <a:pt x="8823" y="734"/>
                  </a:lnTo>
                  <a:lnTo>
                    <a:pt x="9556" y="734"/>
                  </a:lnTo>
                  <a:lnTo>
                    <a:pt x="9556" y="4779"/>
                  </a:lnTo>
                  <a:lnTo>
                    <a:pt x="10290" y="4779"/>
                  </a:lnTo>
                  <a:lnTo>
                    <a:pt x="10290" y="734"/>
                  </a:lnTo>
                  <a:lnTo>
                    <a:pt x="11024" y="734"/>
                  </a:lnTo>
                  <a:lnTo>
                    <a:pt x="11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6320575" y="2108375"/>
              <a:ext cx="165550" cy="47775"/>
            </a:xfrm>
            <a:custGeom>
              <a:avLst/>
              <a:gdLst/>
              <a:ahLst/>
              <a:cxnLst/>
              <a:rect l="l" t="t" r="r" b="b"/>
              <a:pathLst>
                <a:path w="6622" h="1911" extrusionOk="0">
                  <a:moveTo>
                    <a:pt x="0" y="1"/>
                  </a:moveTo>
                  <a:lnTo>
                    <a:pt x="0" y="1468"/>
                  </a:lnTo>
                  <a:cubicBezTo>
                    <a:pt x="1083" y="1763"/>
                    <a:pt x="2197" y="1911"/>
                    <a:pt x="3311" y="1911"/>
                  </a:cubicBezTo>
                  <a:cubicBezTo>
                    <a:pt x="4425" y="1911"/>
                    <a:pt x="5539" y="1763"/>
                    <a:pt x="6622" y="1468"/>
                  </a:cubicBezTo>
                  <a:lnTo>
                    <a:pt x="6622" y="1"/>
                  </a:lnTo>
                  <a:cubicBezTo>
                    <a:pt x="5539" y="296"/>
                    <a:pt x="4425" y="444"/>
                    <a:pt x="3311" y="444"/>
                  </a:cubicBezTo>
                  <a:cubicBezTo>
                    <a:pt x="2197" y="444"/>
                    <a:pt x="1083" y="29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6246750" y="2239025"/>
              <a:ext cx="147675" cy="45650"/>
            </a:xfrm>
            <a:custGeom>
              <a:avLst/>
              <a:gdLst/>
              <a:ahLst/>
              <a:cxnLst/>
              <a:rect l="l" t="t" r="r" b="b"/>
              <a:pathLst>
                <a:path w="5907" h="1826" extrusionOk="0">
                  <a:moveTo>
                    <a:pt x="1" y="0"/>
                  </a:moveTo>
                  <a:lnTo>
                    <a:pt x="1" y="1825"/>
                  </a:lnTo>
                  <a:lnTo>
                    <a:pt x="5906" y="1825"/>
                  </a:lnTo>
                  <a:lnTo>
                    <a:pt x="5906" y="1092"/>
                  </a:lnTo>
                  <a:cubicBezTo>
                    <a:pt x="5888" y="483"/>
                    <a:pt x="5405" y="0"/>
                    <a:pt x="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6246750" y="2174600"/>
              <a:ext cx="313200" cy="64450"/>
            </a:xfrm>
            <a:custGeom>
              <a:avLst/>
              <a:gdLst/>
              <a:ahLst/>
              <a:cxnLst/>
              <a:rect l="l" t="t" r="r" b="b"/>
              <a:pathLst>
                <a:path w="12528" h="2578" extrusionOk="0">
                  <a:moveTo>
                    <a:pt x="1" y="0"/>
                  </a:moveTo>
                  <a:lnTo>
                    <a:pt x="1" y="1843"/>
                  </a:lnTo>
                  <a:lnTo>
                    <a:pt x="4797" y="1843"/>
                  </a:lnTo>
                  <a:cubicBezTo>
                    <a:pt x="5369" y="1843"/>
                    <a:pt x="5924" y="2112"/>
                    <a:pt x="6264" y="2577"/>
                  </a:cubicBezTo>
                  <a:cubicBezTo>
                    <a:pt x="6604" y="2112"/>
                    <a:pt x="7159" y="1843"/>
                    <a:pt x="7731" y="1843"/>
                  </a:cubicBezTo>
                  <a:lnTo>
                    <a:pt x="12527" y="1843"/>
                  </a:lnTo>
                  <a:lnTo>
                    <a:pt x="12527" y="0"/>
                  </a:lnTo>
                  <a:lnTo>
                    <a:pt x="7731" y="0"/>
                  </a:lnTo>
                  <a:cubicBezTo>
                    <a:pt x="7159" y="0"/>
                    <a:pt x="6604" y="269"/>
                    <a:pt x="6264" y="734"/>
                  </a:cubicBezTo>
                  <a:cubicBezTo>
                    <a:pt x="5924" y="269"/>
                    <a:pt x="5369" y="0"/>
                    <a:pt x="4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6412725" y="2239025"/>
              <a:ext cx="147225" cy="45650"/>
            </a:xfrm>
            <a:custGeom>
              <a:avLst/>
              <a:gdLst/>
              <a:ahLst/>
              <a:cxnLst/>
              <a:rect l="l" t="t" r="r" b="b"/>
              <a:pathLst>
                <a:path w="5889" h="1826" extrusionOk="0">
                  <a:moveTo>
                    <a:pt x="1092" y="0"/>
                  </a:moveTo>
                  <a:cubicBezTo>
                    <a:pt x="484" y="0"/>
                    <a:pt x="1" y="483"/>
                    <a:pt x="1" y="1092"/>
                  </a:cubicBezTo>
                  <a:lnTo>
                    <a:pt x="1" y="1825"/>
                  </a:lnTo>
                  <a:lnTo>
                    <a:pt x="5888" y="1825"/>
                  </a:lnTo>
                  <a:lnTo>
                    <a:pt x="58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43"/>
          <p:cNvGrpSpPr/>
          <p:nvPr/>
        </p:nvGrpSpPr>
        <p:grpSpPr>
          <a:xfrm>
            <a:off x="1845588" y="1624250"/>
            <a:ext cx="206700" cy="313175"/>
            <a:chOff x="3249325" y="2698475"/>
            <a:chExt cx="206700" cy="313175"/>
          </a:xfrm>
        </p:grpSpPr>
        <p:sp>
          <p:nvSpPr>
            <p:cNvPr id="526" name="Google Shape;526;p43"/>
            <p:cNvSpPr/>
            <p:nvPr/>
          </p:nvSpPr>
          <p:spPr>
            <a:xfrm>
              <a:off x="3327150" y="2698475"/>
              <a:ext cx="128875" cy="172475"/>
            </a:xfrm>
            <a:custGeom>
              <a:avLst/>
              <a:gdLst/>
              <a:ahLst/>
              <a:cxnLst/>
              <a:rect l="l" t="t" r="r" b="b"/>
              <a:pathLst>
                <a:path w="5155" h="6899" extrusionOk="0">
                  <a:moveTo>
                    <a:pt x="4922" y="0"/>
                  </a:moveTo>
                  <a:lnTo>
                    <a:pt x="4421" y="251"/>
                  </a:lnTo>
                  <a:cubicBezTo>
                    <a:pt x="2721" y="1110"/>
                    <a:pt x="1325" y="2470"/>
                    <a:pt x="430" y="4152"/>
                  </a:cubicBezTo>
                  <a:cubicBezTo>
                    <a:pt x="1" y="4904"/>
                    <a:pt x="144" y="5852"/>
                    <a:pt x="806" y="6425"/>
                  </a:cubicBezTo>
                  <a:lnTo>
                    <a:pt x="2792" y="2971"/>
                  </a:lnTo>
                  <a:lnTo>
                    <a:pt x="3437" y="3329"/>
                  </a:lnTo>
                  <a:lnTo>
                    <a:pt x="1415" y="6801"/>
                  </a:lnTo>
                  <a:cubicBezTo>
                    <a:pt x="1610" y="6867"/>
                    <a:pt x="1810" y="6899"/>
                    <a:pt x="2006" y="6899"/>
                  </a:cubicBezTo>
                  <a:cubicBezTo>
                    <a:pt x="2654" y="6899"/>
                    <a:pt x="3268" y="6554"/>
                    <a:pt x="3598" y="5977"/>
                  </a:cubicBezTo>
                  <a:cubicBezTo>
                    <a:pt x="3687" y="5763"/>
                    <a:pt x="5155" y="3884"/>
                    <a:pt x="4940" y="555"/>
                  </a:cubicBezTo>
                  <a:lnTo>
                    <a:pt x="49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3333875" y="2859075"/>
              <a:ext cx="29100" cy="23750"/>
            </a:xfrm>
            <a:custGeom>
              <a:avLst/>
              <a:gdLst/>
              <a:ahLst/>
              <a:cxnLst/>
              <a:rect l="l" t="t" r="r" b="b"/>
              <a:pathLst>
                <a:path w="1164" h="950" extrusionOk="0">
                  <a:moveTo>
                    <a:pt x="537" y="1"/>
                  </a:moveTo>
                  <a:lnTo>
                    <a:pt x="0" y="949"/>
                  </a:lnTo>
                  <a:lnTo>
                    <a:pt x="841" y="949"/>
                  </a:lnTo>
                  <a:lnTo>
                    <a:pt x="1163" y="377"/>
                  </a:lnTo>
                  <a:cubicBezTo>
                    <a:pt x="1038" y="341"/>
                    <a:pt x="931" y="287"/>
                    <a:pt x="841" y="233"/>
                  </a:cubicBezTo>
                  <a:cubicBezTo>
                    <a:pt x="716" y="162"/>
                    <a:pt x="627" y="90"/>
                    <a:pt x="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250200" y="2956150"/>
              <a:ext cx="163775" cy="55500"/>
            </a:xfrm>
            <a:custGeom>
              <a:avLst/>
              <a:gdLst/>
              <a:ahLst/>
              <a:cxnLst/>
              <a:rect l="l" t="t" r="r" b="b"/>
              <a:pathLst>
                <a:path w="6551" h="2220" extrusionOk="0">
                  <a:moveTo>
                    <a:pt x="1" y="1"/>
                  </a:moveTo>
                  <a:cubicBezTo>
                    <a:pt x="37" y="770"/>
                    <a:pt x="323" y="1504"/>
                    <a:pt x="824" y="2113"/>
                  </a:cubicBezTo>
                  <a:lnTo>
                    <a:pt x="931" y="2220"/>
                  </a:lnTo>
                  <a:lnTo>
                    <a:pt x="5638" y="2220"/>
                  </a:lnTo>
                  <a:lnTo>
                    <a:pt x="5745" y="2113"/>
                  </a:lnTo>
                  <a:cubicBezTo>
                    <a:pt x="6228" y="1504"/>
                    <a:pt x="6515" y="770"/>
                    <a:pt x="6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3249325" y="2882350"/>
              <a:ext cx="84125" cy="55500"/>
            </a:xfrm>
            <a:custGeom>
              <a:avLst/>
              <a:gdLst/>
              <a:ahLst/>
              <a:cxnLst/>
              <a:rect l="l" t="t" r="r" b="b"/>
              <a:pathLst>
                <a:path w="3365" h="2220" extrusionOk="0">
                  <a:moveTo>
                    <a:pt x="0" y="0"/>
                  </a:moveTo>
                  <a:lnTo>
                    <a:pt x="0" y="752"/>
                  </a:lnTo>
                  <a:lnTo>
                    <a:pt x="376" y="752"/>
                  </a:lnTo>
                  <a:cubicBezTo>
                    <a:pt x="537" y="752"/>
                    <a:pt x="698" y="859"/>
                    <a:pt x="734" y="1038"/>
                  </a:cubicBezTo>
                  <a:lnTo>
                    <a:pt x="143" y="2219"/>
                  </a:lnTo>
                  <a:lnTo>
                    <a:pt x="2094" y="2219"/>
                  </a:lnTo>
                  <a:lnTo>
                    <a:pt x="3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3323125" y="2882800"/>
              <a:ext cx="91750" cy="55050"/>
            </a:xfrm>
            <a:custGeom>
              <a:avLst/>
              <a:gdLst/>
              <a:ahLst/>
              <a:cxnLst/>
              <a:rect l="l" t="t" r="r" b="b"/>
              <a:pathLst>
                <a:path w="3670" h="2202" extrusionOk="0">
                  <a:moveTo>
                    <a:pt x="1271" y="0"/>
                  </a:moveTo>
                  <a:lnTo>
                    <a:pt x="1" y="2201"/>
                  </a:lnTo>
                  <a:lnTo>
                    <a:pt x="3526" y="2201"/>
                  </a:lnTo>
                  <a:lnTo>
                    <a:pt x="2936" y="1020"/>
                  </a:lnTo>
                  <a:cubicBezTo>
                    <a:pt x="2971" y="841"/>
                    <a:pt x="3115" y="734"/>
                    <a:pt x="3293" y="734"/>
                  </a:cubicBezTo>
                  <a:lnTo>
                    <a:pt x="3669" y="734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43"/>
          <p:cNvGrpSpPr/>
          <p:nvPr/>
        </p:nvGrpSpPr>
        <p:grpSpPr>
          <a:xfrm>
            <a:off x="7041588" y="1624375"/>
            <a:ext cx="313200" cy="312925"/>
            <a:chOff x="5475025" y="2698725"/>
            <a:chExt cx="313200" cy="312925"/>
          </a:xfrm>
        </p:grpSpPr>
        <p:sp>
          <p:nvSpPr>
            <p:cNvPr id="532" name="Google Shape;532;p43"/>
            <p:cNvSpPr/>
            <p:nvPr/>
          </p:nvSpPr>
          <p:spPr>
            <a:xfrm>
              <a:off x="5484875" y="2864450"/>
              <a:ext cx="64000" cy="54800"/>
            </a:xfrm>
            <a:custGeom>
              <a:avLst/>
              <a:gdLst/>
              <a:ahLst/>
              <a:cxnLst/>
              <a:rect l="l" t="t" r="r" b="b"/>
              <a:pathLst>
                <a:path w="2560" h="2192" extrusionOk="0">
                  <a:moveTo>
                    <a:pt x="1468" y="0"/>
                  </a:moveTo>
                  <a:cubicBezTo>
                    <a:pt x="483" y="0"/>
                    <a:pt x="0" y="1182"/>
                    <a:pt x="680" y="1862"/>
                  </a:cubicBezTo>
                  <a:cubicBezTo>
                    <a:pt x="908" y="2089"/>
                    <a:pt x="1187" y="2191"/>
                    <a:pt x="1459" y="2191"/>
                  </a:cubicBezTo>
                  <a:cubicBezTo>
                    <a:pt x="2023" y="2191"/>
                    <a:pt x="2559" y="1755"/>
                    <a:pt x="2559" y="1092"/>
                  </a:cubicBezTo>
                  <a:cubicBezTo>
                    <a:pt x="2559" y="484"/>
                    <a:pt x="2076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5475025" y="2919475"/>
              <a:ext cx="92625" cy="92175"/>
            </a:xfrm>
            <a:custGeom>
              <a:avLst/>
              <a:gdLst/>
              <a:ahLst/>
              <a:cxnLst/>
              <a:rect l="l" t="t" r="r" b="b"/>
              <a:pathLst>
                <a:path w="3705" h="3687" extrusionOk="0">
                  <a:moveTo>
                    <a:pt x="1829" y="0"/>
                  </a:moveTo>
                  <a:cubicBezTo>
                    <a:pt x="824" y="0"/>
                    <a:pt x="18" y="817"/>
                    <a:pt x="1" y="1826"/>
                  </a:cubicBezTo>
                  <a:lnTo>
                    <a:pt x="1" y="3687"/>
                  </a:lnTo>
                  <a:lnTo>
                    <a:pt x="3705" y="3687"/>
                  </a:lnTo>
                  <a:lnTo>
                    <a:pt x="3705" y="1826"/>
                  </a:lnTo>
                  <a:cubicBezTo>
                    <a:pt x="3687" y="806"/>
                    <a:pt x="2882" y="1"/>
                    <a:pt x="1862" y="1"/>
                  </a:cubicBezTo>
                  <a:cubicBezTo>
                    <a:pt x="1851" y="0"/>
                    <a:pt x="1840" y="0"/>
                    <a:pt x="1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5594925" y="2901125"/>
              <a:ext cx="64450" cy="54800"/>
            </a:xfrm>
            <a:custGeom>
              <a:avLst/>
              <a:gdLst/>
              <a:ahLst/>
              <a:cxnLst/>
              <a:rect l="l" t="t" r="r" b="b"/>
              <a:pathLst>
                <a:path w="2578" h="2192" extrusionOk="0">
                  <a:moveTo>
                    <a:pt x="1468" y="1"/>
                  </a:moveTo>
                  <a:cubicBezTo>
                    <a:pt x="484" y="1"/>
                    <a:pt x="0" y="1182"/>
                    <a:pt x="698" y="1862"/>
                  </a:cubicBezTo>
                  <a:cubicBezTo>
                    <a:pt x="920" y="2090"/>
                    <a:pt x="1197" y="2192"/>
                    <a:pt x="1469" y="2192"/>
                  </a:cubicBezTo>
                  <a:cubicBezTo>
                    <a:pt x="2033" y="2192"/>
                    <a:pt x="2577" y="1756"/>
                    <a:pt x="2577" y="1092"/>
                  </a:cubicBezTo>
                  <a:cubicBezTo>
                    <a:pt x="2559" y="484"/>
                    <a:pt x="2076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5585525" y="2956150"/>
              <a:ext cx="92200" cy="55500"/>
            </a:xfrm>
            <a:custGeom>
              <a:avLst/>
              <a:gdLst/>
              <a:ahLst/>
              <a:cxnLst/>
              <a:rect l="l" t="t" r="r" b="b"/>
              <a:pathLst>
                <a:path w="3688" h="2220" extrusionOk="0">
                  <a:moveTo>
                    <a:pt x="1844" y="1"/>
                  </a:moveTo>
                  <a:cubicBezTo>
                    <a:pt x="824" y="1"/>
                    <a:pt x="1" y="842"/>
                    <a:pt x="19" y="1862"/>
                  </a:cubicBezTo>
                  <a:lnTo>
                    <a:pt x="19" y="2220"/>
                  </a:lnTo>
                  <a:lnTo>
                    <a:pt x="3687" y="2220"/>
                  </a:lnTo>
                  <a:lnTo>
                    <a:pt x="3687" y="1862"/>
                  </a:lnTo>
                  <a:cubicBezTo>
                    <a:pt x="3687" y="842"/>
                    <a:pt x="2864" y="1"/>
                    <a:pt x="1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5704975" y="2864450"/>
              <a:ext cx="64450" cy="54800"/>
            </a:xfrm>
            <a:custGeom>
              <a:avLst/>
              <a:gdLst/>
              <a:ahLst/>
              <a:cxnLst/>
              <a:rect l="l" t="t" r="r" b="b"/>
              <a:pathLst>
                <a:path w="2578" h="2192" extrusionOk="0">
                  <a:moveTo>
                    <a:pt x="1468" y="0"/>
                  </a:moveTo>
                  <a:cubicBezTo>
                    <a:pt x="484" y="0"/>
                    <a:pt x="1" y="1182"/>
                    <a:pt x="699" y="1862"/>
                  </a:cubicBezTo>
                  <a:cubicBezTo>
                    <a:pt x="920" y="2089"/>
                    <a:pt x="1197" y="2191"/>
                    <a:pt x="1470" y="2191"/>
                  </a:cubicBezTo>
                  <a:cubicBezTo>
                    <a:pt x="2033" y="2191"/>
                    <a:pt x="2578" y="1755"/>
                    <a:pt x="2578" y="1092"/>
                  </a:cubicBezTo>
                  <a:cubicBezTo>
                    <a:pt x="2578" y="484"/>
                    <a:pt x="2076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5696025" y="2919475"/>
              <a:ext cx="92200" cy="92175"/>
            </a:xfrm>
            <a:custGeom>
              <a:avLst/>
              <a:gdLst/>
              <a:ahLst/>
              <a:cxnLst/>
              <a:rect l="l" t="t" r="r" b="b"/>
              <a:pathLst>
                <a:path w="3688" h="3687" extrusionOk="0">
                  <a:moveTo>
                    <a:pt x="1859" y="0"/>
                  </a:moveTo>
                  <a:cubicBezTo>
                    <a:pt x="1848" y="0"/>
                    <a:pt x="1837" y="0"/>
                    <a:pt x="1826" y="1"/>
                  </a:cubicBezTo>
                  <a:cubicBezTo>
                    <a:pt x="806" y="1"/>
                    <a:pt x="1" y="806"/>
                    <a:pt x="1" y="1826"/>
                  </a:cubicBezTo>
                  <a:lnTo>
                    <a:pt x="1" y="3687"/>
                  </a:lnTo>
                  <a:lnTo>
                    <a:pt x="3687" y="3687"/>
                  </a:lnTo>
                  <a:lnTo>
                    <a:pt x="3687" y="1826"/>
                  </a:lnTo>
                  <a:cubicBezTo>
                    <a:pt x="3669" y="817"/>
                    <a:pt x="2864" y="0"/>
                    <a:pt x="1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5547950" y="2698725"/>
              <a:ext cx="175850" cy="126375"/>
            </a:xfrm>
            <a:custGeom>
              <a:avLst/>
              <a:gdLst/>
              <a:ahLst/>
              <a:cxnLst/>
              <a:rect l="l" t="t" r="r" b="b"/>
              <a:pathLst>
                <a:path w="7034" h="5055" extrusionOk="0">
                  <a:moveTo>
                    <a:pt x="3372" y="0"/>
                  </a:moveTo>
                  <a:cubicBezTo>
                    <a:pt x="1938" y="0"/>
                    <a:pt x="594" y="837"/>
                    <a:pt x="0" y="2191"/>
                  </a:cubicBezTo>
                  <a:lnTo>
                    <a:pt x="931" y="2728"/>
                  </a:lnTo>
                  <a:lnTo>
                    <a:pt x="1199" y="2263"/>
                  </a:lnTo>
                  <a:lnTo>
                    <a:pt x="2488" y="1923"/>
                  </a:lnTo>
                  <a:lnTo>
                    <a:pt x="3579" y="2549"/>
                  </a:lnTo>
                  <a:lnTo>
                    <a:pt x="3114" y="3373"/>
                  </a:lnTo>
                  <a:lnTo>
                    <a:pt x="3293" y="4088"/>
                  </a:lnTo>
                  <a:lnTo>
                    <a:pt x="4116" y="4554"/>
                  </a:lnTo>
                  <a:lnTo>
                    <a:pt x="3866" y="5001"/>
                  </a:lnTo>
                  <a:lnTo>
                    <a:pt x="4689" y="5055"/>
                  </a:lnTo>
                  <a:lnTo>
                    <a:pt x="5423" y="3784"/>
                  </a:lnTo>
                  <a:lnTo>
                    <a:pt x="6997" y="3874"/>
                  </a:lnTo>
                  <a:cubicBezTo>
                    <a:pt x="6997" y="3820"/>
                    <a:pt x="7015" y="3748"/>
                    <a:pt x="7015" y="3695"/>
                  </a:cubicBezTo>
                  <a:cubicBezTo>
                    <a:pt x="7033" y="1959"/>
                    <a:pt x="5834" y="456"/>
                    <a:pt x="4134" y="80"/>
                  </a:cubicBezTo>
                  <a:cubicBezTo>
                    <a:pt x="3880" y="26"/>
                    <a:pt x="3625" y="0"/>
                    <a:pt x="3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5539900" y="2766475"/>
              <a:ext cx="180325" cy="116350"/>
            </a:xfrm>
            <a:custGeom>
              <a:avLst/>
              <a:gdLst/>
              <a:ahLst/>
              <a:cxnLst/>
              <a:rect l="l" t="t" r="r" b="b"/>
              <a:pathLst>
                <a:path w="7213" h="4654" extrusionOk="0">
                  <a:moveTo>
                    <a:pt x="2720" y="0"/>
                  </a:moveTo>
                  <a:lnTo>
                    <a:pt x="2022" y="197"/>
                  </a:lnTo>
                  <a:lnTo>
                    <a:pt x="1539" y="1020"/>
                  </a:lnTo>
                  <a:lnTo>
                    <a:pt x="90" y="197"/>
                  </a:lnTo>
                  <a:cubicBezTo>
                    <a:pt x="36" y="448"/>
                    <a:pt x="0" y="716"/>
                    <a:pt x="0" y="985"/>
                  </a:cubicBezTo>
                  <a:cubicBezTo>
                    <a:pt x="0" y="3007"/>
                    <a:pt x="1647" y="4653"/>
                    <a:pt x="3669" y="4653"/>
                  </a:cubicBezTo>
                  <a:cubicBezTo>
                    <a:pt x="5333" y="4635"/>
                    <a:pt x="6800" y="3508"/>
                    <a:pt x="7212" y="1879"/>
                  </a:cubicBezTo>
                  <a:lnTo>
                    <a:pt x="6156" y="1826"/>
                  </a:lnTo>
                  <a:lnTo>
                    <a:pt x="5423" y="3096"/>
                  </a:lnTo>
                  <a:lnTo>
                    <a:pt x="2953" y="2953"/>
                  </a:lnTo>
                  <a:lnTo>
                    <a:pt x="3454" y="2112"/>
                  </a:lnTo>
                  <a:lnTo>
                    <a:pt x="3007" y="1862"/>
                  </a:lnTo>
                  <a:lnTo>
                    <a:pt x="2649" y="555"/>
                  </a:lnTo>
                  <a:lnTo>
                    <a:pt x="2917" y="108"/>
                  </a:lnTo>
                  <a:lnTo>
                    <a:pt x="27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43"/>
          <p:cNvGrpSpPr/>
          <p:nvPr/>
        </p:nvGrpSpPr>
        <p:grpSpPr>
          <a:xfrm>
            <a:off x="8092750" y="3265975"/>
            <a:ext cx="815075" cy="2022700"/>
            <a:chOff x="8092750" y="3265975"/>
            <a:chExt cx="815075" cy="2022700"/>
          </a:xfrm>
        </p:grpSpPr>
        <p:sp>
          <p:nvSpPr>
            <p:cNvPr id="541" name="Google Shape;541;p43"/>
            <p:cNvSpPr/>
            <p:nvPr/>
          </p:nvSpPr>
          <p:spPr>
            <a:xfrm rot="5400000">
              <a:off x="7737225" y="4117975"/>
              <a:ext cx="20226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 rot="5400000">
              <a:off x="7712950" y="4590275"/>
              <a:ext cx="1078200" cy="3186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25C72-9EF0-97FB-E4EB-F38ABD26F900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91588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Mapping Software Concepts to Hardware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483168" y="2286733"/>
            <a:ext cx="1612900" cy="347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Logic Analyzer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372043" y="3024985"/>
            <a:ext cx="1724025" cy="725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Reading/Writing Memory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6578480" y="3073771"/>
            <a:ext cx="2490787" cy="349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Emulation of Instruction Stepping by Controlling Clock Signal</a:t>
            </a:r>
            <a:br>
              <a:rPr lang="en-US" sz="1400" dirty="0">
                <a:solidFill>
                  <a:schemeClr val="tx1"/>
                </a:solidFill>
              </a:rPr>
            </a:br>
            <a:br>
              <a:rPr lang="en-US" sz="1400" dirty="0">
                <a:solidFill>
                  <a:schemeClr val="tx1"/>
                </a:solidFill>
              </a:rPr>
            </a:b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6819756" y="2033703"/>
            <a:ext cx="2025650" cy="725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Stepping Through Instructions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273442" y="2017796"/>
            <a:ext cx="2136775" cy="725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Inspecting/Modifying Registers Values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343151" y="3046413"/>
            <a:ext cx="1892300" cy="349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Signal Inspection and Modification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4572000" y="3060687"/>
            <a:ext cx="2085975" cy="725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Putting Breakpoints and Pausing The Debuggee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4509293" y="2110369"/>
            <a:ext cx="2211387" cy="347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Cutting The Signals Based on Conditions</a:t>
            </a:r>
            <a:br>
              <a:rPr lang="en-US" sz="1400" dirty="0">
                <a:solidFill>
                  <a:schemeClr val="tx1"/>
                </a:solidFill>
              </a:rPr>
            </a:br>
            <a:endParaRPr sz="1400" dirty="0">
              <a:solidFill>
                <a:schemeClr val="tx1"/>
              </a:solidFill>
            </a:endParaRPr>
          </a:p>
        </p:txBody>
      </p:sp>
      <p:cxnSp>
        <p:nvCxnSpPr>
          <p:cNvPr id="1956" name="Google Shape;1956;p54"/>
          <p:cNvCxnSpPr>
            <a:cxnSpLocks/>
          </p:cNvCxnSpPr>
          <p:nvPr/>
        </p:nvCxnSpPr>
        <p:spPr>
          <a:xfrm>
            <a:off x="533400" y="2859300"/>
            <a:ext cx="7862455" cy="0"/>
          </a:xfrm>
          <a:prstGeom prst="straightConnector1">
            <a:avLst/>
          </a:prstGeom>
          <a:noFill/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5" name="Google Shape;1965;p54"/>
          <p:cNvSpPr/>
          <p:nvPr/>
        </p:nvSpPr>
        <p:spPr>
          <a:xfrm>
            <a:off x="1180868" y="2746178"/>
            <a:ext cx="217500" cy="217500"/>
          </a:xfrm>
          <a:prstGeom prst="ellipse">
            <a:avLst/>
          </a:prstGeom>
          <a:solidFill>
            <a:schemeClr val="accent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966" name="Google Shape;1966;p54"/>
          <p:cNvSpPr/>
          <p:nvPr/>
        </p:nvSpPr>
        <p:spPr>
          <a:xfrm>
            <a:off x="3233080" y="2759190"/>
            <a:ext cx="217500" cy="217500"/>
          </a:xfrm>
          <a:prstGeom prst="ellipse">
            <a:avLst/>
          </a:prstGeom>
          <a:solidFill>
            <a:schemeClr val="accent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967" name="Google Shape;1967;p54"/>
          <p:cNvSpPr/>
          <p:nvPr/>
        </p:nvSpPr>
        <p:spPr>
          <a:xfrm>
            <a:off x="5584670" y="2748886"/>
            <a:ext cx="217500" cy="217500"/>
          </a:xfrm>
          <a:prstGeom prst="ellipse">
            <a:avLst/>
          </a:prstGeom>
          <a:solidFill>
            <a:schemeClr val="accent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968" name="Google Shape;1968;p54"/>
          <p:cNvSpPr/>
          <p:nvPr/>
        </p:nvSpPr>
        <p:spPr>
          <a:xfrm>
            <a:off x="7636882" y="2748886"/>
            <a:ext cx="217500" cy="217500"/>
          </a:xfrm>
          <a:prstGeom prst="ellipse">
            <a:avLst/>
          </a:prstGeom>
          <a:solidFill>
            <a:schemeClr val="accent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1259355-41A8-CCAE-023C-CDE438CC6BDB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E02820FD-E074-79E7-0B8A-56B3974C0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>
            <a:extLst>
              <a:ext uri="{FF2B5EF4-FFF2-40B4-BE49-F238E27FC236}">
                <a16:creationId xmlns:a16="http://schemas.microsoft.com/office/drawing/2014/main" id="{AD562891-B6CE-6E84-C4F2-58F6281E4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607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Key Intuition</a:t>
            </a:r>
            <a:endParaRPr dirty="0"/>
          </a:p>
        </p:txBody>
      </p:sp>
      <p:sp>
        <p:nvSpPr>
          <p:cNvPr id="266" name="Google Shape;266;p48">
            <a:extLst>
              <a:ext uri="{FF2B5EF4-FFF2-40B4-BE49-F238E27FC236}">
                <a16:creationId xmlns:a16="http://schemas.microsoft.com/office/drawing/2014/main" id="{5116782A-2CD2-725D-FAD7-B33E31A673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37174" y="2174775"/>
            <a:ext cx="3763049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400" dirty="0"/>
              <a:t>Allow security researchers and </a:t>
            </a:r>
            <a:br>
              <a:rPr lang="en-US" sz="1400" dirty="0"/>
            </a:br>
            <a:r>
              <a:rPr lang="en-US" sz="1400" dirty="0"/>
              <a:t>hardwar</a:t>
            </a:r>
            <a:r>
              <a:rPr lang="en-US" dirty="0"/>
              <a:t>e</a:t>
            </a:r>
            <a:r>
              <a:rPr lang="en-US" sz="1400" dirty="0"/>
              <a:t> engineers to run </a:t>
            </a:r>
            <a:r>
              <a:rPr lang="en-US" sz="1400" b="1" dirty="0"/>
              <a:t>custom actions</a:t>
            </a:r>
            <a:endParaRPr 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Run in</a:t>
            </a:r>
            <a:r>
              <a:rPr lang="en-US" sz="1400" dirty="0"/>
              <a:t> smallest (shortest) event in </a:t>
            </a:r>
            <a:br>
              <a:rPr lang="en-US" sz="1400" dirty="0"/>
            </a:br>
            <a:r>
              <a:rPr lang="en-US" sz="1400" dirty="0"/>
              <a:t>digital circuit: </a:t>
            </a:r>
            <a:r>
              <a:rPr lang="en-US" sz="1400" b="1" dirty="0"/>
              <a:t>rising</a:t>
            </a:r>
            <a:r>
              <a:rPr lang="en-US" sz="1400" dirty="0"/>
              <a:t> </a:t>
            </a:r>
            <a:r>
              <a:rPr lang="en-US" dirty="0"/>
              <a:t>and</a:t>
            </a:r>
            <a:r>
              <a:rPr lang="en-US" sz="1400" dirty="0"/>
              <a:t> </a:t>
            </a:r>
            <a:r>
              <a:rPr lang="en-US" sz="1400" b="1" dirty="0"/>
              <a:t>falling</a:t>
            </a:r>
            <a:r>
              <a:rPr lang="en-US" sz="1400" dirty="0"/>
              <a:t> edge</a:t>
            </a:r>
            <a:br>
              <a:rPr lang="en-US" sz="1400" dirty="0"/>
            </a:br>
            <a:r>
              <a:rPr lang="en-US" sz="1400" dirty="0"/>
              <a:t>of the </a:t>
            </a:r>
            <a:r>
              <a:rPr lang="en-US" sz="1400" b="1" dirty="0"/>
              <a:t>clock cycle</a:t>
            </a:r>
            <a:endParaRPr lang="en-US" sz="1400" dirty="0"/>
          </a:p>
        </p:txBody>
      </p:sp>
      <p:cxnSp>
        <p:nvCxnSpPr>
          <p:cNvPr id="267" name="Google Shape;267;p48">
            <a:extLst>
              <a:ext uri="{FF2B5EF4-FFF2-40B4-BE49-F238E27FC236}">
                <a16:creationId xmlns:a16="http://schemas.microsoft.com/office/drawing/2014/main" id="{5BB878F7-9320-EE15-F4E8-9108B240ACCC}"/>
              </a:ext>
            </a:extLst>
          </p:cNvPr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Google Shape;268;p48">
            <a:extLst>
              <a:ext uri="{FF2B5EF4-FFF2-40B4-BE49-F238E27FC236}">
                <a16:creationId xmlns:a16="http://schemas.microsoft.com/office/drawing/2014/main" id="{A1217745-3106-C7D9-727B-D28F030D895D}"/>
              </a:ext>
            </a:extLst>
          </p:cNvPr>
          <p:cNvPicPr preferRelativeResize="0"/>
          <p:nvPr/>
        </p:nvPicPr>
        <p:blipFill>
          <a:blip r:embed="rId3"/>
          <a:srcRect t="5325" b="5325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EABE0D1-AADD-7FEC-C3B8-E284E18005F2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7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56"/>
          <p:cNvSpPr txBox="1">
            <a:spLocks noGrp="1"/>
          </p:cNvSpPr>
          <p:nvPr>
            <p:ph type="subTitle" idx="1"/>
          </p:nvPr>
        </p:nvSpPr>
        <p:spPr>
          <a:xfrm>
            <a:off x="1525828" y="3235992"/>
            <a:ext cx="6092344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h</a:t>
            </a:r>
            <a:r>
              <a:rPr lang="en" dirty="0"/>
              <a:t>wdbg is a debugger chip generator based on chisel language (scala) &amp; LLVM circt</a:t>
            </a:r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82487" y="319554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AEC1BB-CCC9-B79D-8CF5-49C49D15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71" y="2426970"/>
            <a:ext cx="2682240" cy="3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CF41360C-D33E-71A4-A896-E269E2801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571" y="1368815"/>
            <a:ext cx="747113" cy="747113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AE3CF86-28EC-63F5-03CF-04C13AA5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36" y="1334756"/>
            <a:ext cx="1804175" cy="87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A83A62-1BC7-55E9-AF3B-D5C7860C1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351" y="1299654"/>
            <a:ext cx="2149674" cy="1632548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9F70AB6-A2BD-C3E6-FA70-736C88244620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8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Key Features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683368" y="1613734"/>
            <a:ext cx="218177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Signal Analyzer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902028" y="1126954"/>
            <a:ext cx="1671600" cy="548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Open-source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logic analyzer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1794925" y="4034051"/>
            <a:ext cx="250363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Signal Manipulator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199863" y="4628445"/>
            <a:ext cx="5769653" cy="394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Manipulating digital signals by changing the state of wires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3021346" y="1608977"/>
            <a:ext cx="249304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Testing &amp; Fuzzing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2559510" y="1133701"/>
            <a:ext cx="3697837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Automatic testing and fuzzing chips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with software-generated test cases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760643" y="2756681"/>
            <a:ext cx="174564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Software Abstractions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321722" y="3296077"/>
            <a:ext cx="2623487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Simulate software debugging concepts in hardware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4CC942-3EEC-520B-8595-42CC2C880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8</a:t>
            </a:fld>
            <a:endParaRPr lang="en-US"/>
          </a:p>
        </p:txBody>
      </p:sp>
      <p:sp>
        <p:nvSpPr>
          <p:cNvPr id="2012" name="Google Shape;2012;p58"/>
          <p:cNvSpPr/>
          <p:nvPr/>
        </p:nvSpPr>
        <p:spPr>
          <a:xfrm>
            <a:off x="1297975" y="2749936"/>
            <a:ext cx="872400" cy="872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013" name="Google Shape;2013;p58"/>
          <p:cNvSpPr/>
          <p:nvPr/>
        </p:nvSpPr>
        <p:spPr>
          <a:xfrm>
            <a:off x="2561669" y="2756681"/>
            <a:ext cx="872400" cy="872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014" name="Google Shape;2014;p58"/>
          <p:cNvSpPr/>
          <p:nvPr/>
        </p:nvSpPr>
        <p:spPr>
          <a:xfrm>
            <a:off x="5092016" y="2749477"/>
            <a:ext cx="872400" cy="872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015" name="Google Shape;2015;p58"/>
          <p:cNvSpPr/>
          <p:nvPr/>
        </p:nvSpPr>
        <p:spPr>
          <a:xfrm>
            <a:off x="3831679" y="2754931"/>
            <a:ext cx="872400" cy="872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17" name="Google Shape;2017;p58"/>
          <p:cNvSpPr/>
          <p:nvPr/>
        </p:nvSpPr>
        <p:spPr>
          <a:xfrm>
            <a:off x="4054010" y="2977483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2018" name="Google Shape;2018;p58"/>
          <p:cNvGrpSpPr/>
          <p:nvPr/>
        </p:nvGrpSpPr>
        <p:grpSpPr>
          <a:xfrm>
            <a:off x="5322523" y="2990089"/>
            <a:ext cx="409193" cy="391194"/>
            <a:chOff x="7441465" y="2302860"/>
            <a:chExt cx="342192" cy="327140"/>
          </a:xfrm>
        </p:grpSpPr>
        <p:sp>
          <p:nvSpPr>
            <p:cNvPr id="2019" name="Google Shape;2019;p5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1510148" y="2962515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oogle Shape;12679;p82">
            <a:extLst>
              <a:ext uri="{FF2B5EF4-FFF2-40B4-BE49-F238E27FC236}">
                <a16:creationId xmlns:a16="http://schemas.microsoft.com/office/drawing/2014/main" id="{E9194642-AA1D-53F1-29DA-3A1884D5F44F}"/>
              </a:ext>
            </a:extLst>
          </p:cNvPr>
          <p:cNvGrpSpPr/>
          <p:nvPr/>
        </p:nvGrpSpPr>
        <p:grpSpPr>
          <a:xfrm>
            <a:off x="2839619" y="3013523"/>
            <a:ext cx="322914" cy="348543"/>
            <a:chOff x="2662884" y="1513044"/>
            <a:chExt cx="322914" cy="348543"/>
          </a:xfrm>
          <a:solidFill>
            <a:schemeClr val="accent6"/>
          </a:solidFill>
        </p:grpSpPr>
        <p:sp>
          <p:nvSpPr>
            <p:cNvPr id="3" name="Google Shape;12680;p82">
              <a:extLst>
                <a:ext uri="{FF2B5EF4-FFF2-40B4-BE49-F238E27FC236}">
                  <a16:creationId xmlns:a16="http://schemas.microsoft.com/office/drawing/2014/main" id="{1455D855-EF66-309E-BA2B-7E95E2E48C09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4" name="Google Shape;12681;p82">
              <a:extLst>
                <a:ext uri="{FF2B5EF4-FFF2-40B4-BE49-F238E27FC236}">
                  <a16:creationId xmlns:a16="http://schemas.microsoft.com/office/drawing/2014/main" id="{B04075F5-539F-0CEE-4381-02C440CEFEB2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5" name="Google Shape;12682;p82">
              <a:extLst>
                <a:ext uri="{FF2B5EF4-FFF2-40B4-BE49-F238E27FC236}">
                  <a16:creationId xmlns:a16="http://schemas.microsoft.com/office/drawing/2014/main" id="{8B1947E1-4CE9-9B67-EB98-03432CD60752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Google Shape;12683;p82">
              <a:extLst>
                <a:ext uri="{FF2B5EF4-FFF2-40B4-BE49-F238E27FC236}">
                  <a16:creationId xmlns:a16="http://schemas.microsoft.com/office/drawing/2014/main" id="{209D3441-B77A-9CBE-2816-D89A06FDCFAA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12684;p82">
              <a:extLst>
                <a:ext uri="{FF2B5EF4-FFF2-40B4-BE49-F238E27FC236}">
                  <a16:creationId xmlns:a16="http://schemas.microsoft.com/office/drawing/2014/main" id="{A9494B6A-9EC0-0DF3-68C9-C5E8DBF52856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12685;p82">
              <a:extLst>
                <a:ext uri="{FF2B5EF4-FFF2-40B4-BE49-F238E27FC236}">
                  <a16:creationId xmlns:a16="http://schemas.microsoft.com/office/drawing/2014/main" id="{E26437E8-CF5A-29A7-E884-DF7E01B23FFE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12686;p82">
              <a:extLst>
                <a:ext uri="{FF2B5EF4-FFF2-40B4-BE49-F238E27FC236}">
                  <a16:creationId xmlns:a16="http://schemas.microsoft.com/office/drawing/2014/main" id="{F1BC04AE-50D0-CF8D-92E8-5E24B487A784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0" name="Google Shape;12687;p82">
              <a:extLst>
                <a:ext uri="{FF2B5EF4-FFF2-40B4-BE49-F238E27FC236}">
                  <a16:creationId xmlns:a16="http://schemas.microsoft.com/office/drawing/2014/main" id="{3211D38A-53F9-5C8D-D44F-080700E11C18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1" name="Google Shape;12688;p82">
              <a:extLst>
                <a:ext uri="{FF2B5EF4-FFF2-40B4-BE49-F238E27FC236}">
                  <a16:creationId xmlns:a16="http://schemas.microsoft.com/office/drawing/2014/main" id="{345E6865-2228-DA97-C3A4-6590E2403155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12689;p82">
              <a:extLst>
                <a:ext uri="{FF2B5EF4-FFF2-40B4-BE49-F238E27FC236}">
                  <a16:creationId xmlns:a16="http://schemas.microsoft.com/office/drawing/2014/main" id="{96CDE6CC-FAC8-C0B4-59A6-C83EEA0CD90F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oogle Shape;9138;p75">
            <a:extLst>
              <a:ext uri="{FF2B5EF4-FFF2-40B4-BE49-F238E27FC236}">
                <a16:creationId xmlns:a16="http://schemas.microsoft.com/office/drawing/2014/main" id="{DA8312B5-F900-CE1B-2DF5-0C64A2B7DAF0}"/>
              </a:ext>
            </a:extLst>
          </p:cNvPr>
          <p:cNvGrpSpPr/>
          <p:nvPr/>
        </p:nvGrpSpPr>
        <p:grpSpPr>
          <a:xfrm>
            <a:off x="1047004" y="2182846"/>
            <a:ext cx="5630886" cy="1987373"/>
            <a:chOff x="6796238" y="3158297"/>
            <a:chExt cx="1776640" cy="677257"/>
          </a:xfrm>
        </p:grpSpPr>
        <p:cxnSp>
          <p:nvCxnSpPr>
            <p:cNvPr id="20" name="Google Shape;9139;p75">
              <a:extLst>
                <a:ext uri="{FF2B5EF4-FFF2-40B4-BE49-F238E27FC236}">
                  <a16:creationId xmlns:a16="http://schemas.microsoft.com/office/drawing/2014/main" id="{AC173BA4-17E2-77AA-D281-7575091DE5C9}"/>
                </a:ext>
              </a:extLst>
            </p:cNvPr>
            <p:cNvCxnSpPr/>
            <p:nvPr/>
          </p:nvCxnSpPr>
          <p:spPr>
            <a:xfrm>
              <a:off x="7407853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1" name="Google Shape;9140;p75">
              <a:extLst>
                <a:ext uri="{FF2B5EF4-FFF2-40B4-BE49-F238E27FC236}">
                  <a16:creationId xmlns:a16="http://schemas.microsoft.com/office/drawing/2014/main" id="{58CC4D5E-56A6-878F-D9CA-A3CC8BA720C8}"/>
                </a:ext>
              </a:extLst>
            </p:cNvPr>
            <p:cNvCxnSpPr>
              <a:cxnSpLocks/>
            </p:cNvCxnSpPr>
            <p:nvPr/>
          </p:nvCxnSpPr>
          <p:spPr>
            <a:xfrm>
              <a:off x="8422942" y="3499604"/>
              <a:ext cx="149936" cy="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2" name="Google Shape;9141;p75">
              <a:extLst>
                <a:ext uri="{FF2B5EF4-FFF2-40B4-BE49-F238E27FC236}">
                  <a16:creationId xmlns:a16="http://schemas.microsoft.com/office/drawing/2014/main" id="{67A048E9-8299-1F6E-861E-8E435DEFBFE5}"/>
                </a:ext>
              </a:extLst>
            </p:cNvPr>
            <p:cNvCxnSpPr/>
            <p:nvPr/>
          </p:nvCxnSpPr>
          <p:spPr>
            <a:xfrm rot="10800000">
              <a:off x="7815582" y="3170827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3" name="Google Shape;9142;p75">
              <a:extLst>
                <a:ext uri="{FF2B5EF4-FFF2-40B4-BE49-F238E27FC236}">
                  <a16:creationId xmlns:a16="http://schemas.microsoft.com/office/drawing/2014/main" id="{19F9B9D0-B163-1D02-3832-D7489499C483}"/>
                </a:ext>
              </a:extLst>
            </p:cNvPr>
            <p:cNvCxnSpPr/>
            <p:nvPr/>
          </p:nvCxnSpPr>
          <p:spPr>
            <a:xfrm rot="10800000">
              <a:off x="7013802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24" name="Google Shape;9143;p75">
              <a:extLst>
                <a:ext uri="{FF2B5EF4-FFF2-40B4-BE49-F238E27FC236}">
                  <a16:creationId xmlns:a16="http://schemas.microsoft.com/office/drawing/2014/main" id="{BD93AC47-4EED-7110-DE00-0B998F104E5E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25" name="Google Shape;9144;p75">
                <a:extLst>
                  <a:ext uri="{FF2B5EF4-FFF2-40B4-BE49-F238E27FC236}">
                    <a16:creationId xmlns:a16="http://schemas.microsoft.com/office/drawing/2014/main" id="{1CF1C0D5-A810-CE18-2B81-65DC871C8CBC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Google Shape;9145;p75">
                <a:extLst>
                  <a:ext uri="{FF2B5EF4-FFF2-40B4-BE49-F238E27FC236}">
                    <a16:creationId xmlns:a16="http://schemas.microsoft.com/office/drawing/2014/main" id="{40B9ABAD-CDE1-9A59-93E6-88FBD5F01BB9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Google Shape;9146;p75">
                <a:extLst>
                  <a:ext uri="{FF2B5EF4-FFF2-40B4-BE49-F238E27FC236}">
                    <a16:creationId xmlns:a16="http://schemas.microsoft.com/office/drawing/2014/main" id="{971CC00D-3563-5348-C607-8895F22586C1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Google Shape;2011;p58">
            <a:extLst>
              <a:ext uri="{FF2B5EF4-FFF2-40B4-BE49-F238E27FC236}">
                <a16:creationId xmlns:a16="http://schemas.microsoft.com/office/drawing/2014/main" id="{F1220850-3E29-1609-F67E-F55026577CF0}"/>
              </a:ext>
            </a:extLst>
          </p:cNvPr>
          <p:cNvSpPr txBox="1">
            <a:spLocks/>
          </p:cNvSpPr>
          <p:nvPr/>
        </p:nvSpPr>
        <p:spPr>
          <a:xfrm>
            <a:off x="1781171" y="4462342"/>
            <a:ext cx="2623487" cy="11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tillium Web"/>
              <a:buNone/>
              <a:defRPr sz="1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"/>
              <a:buNone/>
              <a:defRPr sz="21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"/>
              <a:buNone/>
              <a:defRPr sz="21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"/>
              <a:buNone/>
              <a:defRPr sz="21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"/>
              <a:buNone/>
              <a:defRPr sz="21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"/>
              <a:buNone/>
              <a:defRPr sz="21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"/>
              <a:buNone/>
              <a:defRPr sz="21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"/>
              <a:buNone/>
              <a:defRPr sz="21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tillium Web"/>
              <a:buNone/>
              <a:defRPr sz="21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Not just a passive debugger,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can actively modify signals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1E8EF98B-1516-979F-1430-5F7AF80873FB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3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676982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Why do we need </a:t>
            </a:r>
            <a:r>
              <a:rPr lang="en-US" dirty="0" err="1">
                <a:solidFill>
                  <a:schemeClr val="tx1"/>
                </a:solidFill>
              </a:rPr>
              <a:t>hwdbg</a:t>
            </a:r>
            <a:r>
              <a:rPr lang="en-US" dirty="0">
                <a:solidFill>
                  <a:schemeClr val="tx1"/>
                </a:solidFill>
              </a:rPr>
              <a:t> for security?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394157" y="3327426"/>
            <a:ext cx="258445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solidFill>
                  <a:schemeClr val="tx1"/>
                </a:solidFill>
              </a:rPr>
              <a:t>cut signal</a:t>
            </a:r>
            <a:endParaRPr sz="2000" b="0" dirty="0">
              <a:solidFill>
                <a:schemeClr val="tx1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1886748" y="3885961"/>
            <a:ext cx="1770838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r</a:t>
            </a:r>
            <a:r>
              <a:rPr lang="en" sz="1400" dirty="0">
                <a:solidFill>
                  <a:schemeClr val="tx1"/>
                </a:solidFill>
              </a:rPr>
              <a:t>emove signal at random stages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058" name="Google Shape;2058;p60"/>
          <p:cNvSpPr txBox="1">
            <a:spLocks noGrp="1"/>
          </p:cNvSpPr>
          <p:nvPr>
            <p:ph type="title" idx="4294967295"/>
          </p:nvPr>
        </p:nvSpPr>
        <p:spPr>
          <a:xfrm>
            <a:off x="5832300" y="1912137"/>
            <a:ext cx="258445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tx1"/>
                </a:solidFill>
              </a:rPr>
              <a:t>fuzzing</a:t>
            </a:r>
            <a:endParaRPr sz="3500" dirty="0">
              <a:solidFill>
                <a:schemeClr val="tx1"/>
              </a:solidFill>
            </a:endParaRPr>
          </a:p>
        </p:txBody>
      </p: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5568965" y="1104841"/>
            <a:ext cx="1968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change clock domain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971489" y="2869413"/>
            <a:ext cx="1778354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u</a:t>
            </a:r>
            <a:r>
              <a:rPr lang="en" sz="1400" dirty="0">
                <a:solidFill>
                  <a:schemeClr val="tx1"/>
                </a:solidFill>
              </a:rPr>
              <a:t>sing PWM with different duty cycles</a:t>
            </a:r>
            <a:endParaRPr sz="1400" dirty="0">
              <a:solidFill>
                <a:schemeClr val="tx1"/>
              </a:solidFill>
            </a:endParaRPr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7" name="Google Shape;2057;p60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cxnSpLocks/>
          </p:cNvCxnSpPr>
          <p:nvPr/>
        </p:nvCxnSpPr>
        <p:spPr>
          <a:xfrm>
            <a:off x="3471073" y="4666676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055;p60">
            <a:extLst>
              <a:ext uri="{FF2B5EF4-FFF2-40B4-BE49-F238E27FC236}">
                <a16:creationId xmlns:a16="http://schemas.microsoft.com/office/drawing/2014/main" id="{234E2BCB-3C77-F9B1-F098-FA140934454E}"/>
              </a:ext>
            </a:extLst>
          </p:cNvPr>
          <p:cNvSpPr txBox="1">
            <a:spLocks/>
          </p:cNvSpPr>
          <p:nvPr/>
        </p:nvSpPr>
        <p:spPr>
          <a:xfrm>
            <a:off x="-90157" y="1276589"/>
            <a:ext cx="4529455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hardware side channels</a:t>
            </a:r>
          </a:p>
        </p:txBody>
      </p:sp>
      <p:sp>
        <p:nvSpPr>
          <p:cNvPr id="5" name="Google Shape;2058;p60">
            <a:extLst>
              <a:ext uri="{FF2B5EF4-FFF2-40B4-BE49-F238E27FC236}">
                <a16:creationId xmlns:a16="http://schemas.microsoft.com/office/drawing/2014/main" id="{8B801081-7325-B1C9-B7AF-107320AA0D4E}"/>
              </a:ext>
            </a:extLst>
          </p:cNvPr>
          <p:cNvSpPr txBox="1">
            <a:spLocks/>
          </p:cNvSpPr>
          <p:nvPr/>
        </p:nvSpPr>
        <p:spPr>
          <a:xfrm>
            <a:off x="5330802" y="3877719"/>
            <a:ext cx="258445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reverse engineering</a:t>
            </a:r>
          </a:p>
        </p:txBody>
      </p:sp>
      <p:sp>
        <p:nvSpPr>
          <p:cNvPr id="7" name="Google Shape;2055;p60">
            <a:extLst>
              <a:ext uri="{FF2B5EF4-FFF2-40B4-BE49-F238E27FC236}">
                <a16:creationId xmlns:a16="http://schemas.microsoft.com/office/drawing/2014/main" id="{FD8AEFF0-88D8-5949-5E17-155C5244FD1B}"/>
              </a:ext>
            </a:extLst>
          </p:cNvPr>
          <p:cNvSpPr txBox="1">
            <a:spLocks/>
          </p:cNvSpPr>
          <p:nvPr/>
        </p:nvSpPr>
        <p:spPr>
          <a:xfrm>
            <a:off x="181583" y="2348962"/>
            <a:ext cx="314020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fault injection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A10E41-8C7A-3C2C-3705-ED662207B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928" y="2220412"/>
            <a:ext cx="1818076" cy="1380719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C68CA56-03A5-9F83-0D02-B6E56AE176DC}"/>
              </a:ext>
            </a:extLst>
          </p:cNvPr>
          <p:cNvSpPr txBox="1">
            <a:spLocks/>
          </p:cNvSpPr>
          <p:nvPr/>
        </p:nvSpPr>
        <p:spPr>
          <a:xfrm>
            <a:off x="7042317" y="481992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82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63DF5B8-141E-4F99-8F8F-A402A68B1E9F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alitative Research Applications by Slidesgo">
  <a:themeElements>
    <a:clrScheme name="Simple Light">
      <a:dk1>
        <a:srgbClr val="050594"/>
      </a:dk1>
      <a:lt1>
        <a:srgbClr val="FFFFFF"/>
      </a:lt1>
      <a:dk2>
        <a:srgbClr val="6396FF"/>
      </a:dk2>
      <a:lt2>
        <a:srgbClr val="FDBF54"/>
      </a:lt2>
      <a:accent1>
        <a:srgbClr val="FFE6B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1495</Words>
  <Application>Microsoft Office PowerPoint</Application>
  <PresentationFormat>On-screen Show (16:9)</PresentationFormat>
  <Paragraphs>286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Titillium Web</vt:lpstr>
      <vt:lpstr>Rubik</vt:lpstr>
      <vt:lpstr>Courier New</vt:lpstr>
      <vt:lpstr>DM Sans</vt:lpstr>
      <vt:lpstr>Montserrat</vt:lpstr>
      <vt:lpstr>Montserrat ExtraBold</vt:lpstr>
      <vt:lpstr>Montserrat ExtraLight</vt:lpstr>
      <vt:lpstr>Nunito Light</vt:lpstr>
      <vt:lpstr>Qualitative Research Applications by Slidesgo</vt:lpstr>
      <vt:lpstr>hwdbg </vt:lpstr>
      <vt:lpstr>“To err is human,                    to debug is divine.”</vt:lpstr>
      <vt:lpstr> </vt:lpstr>
      <vt:lpstr>Key (must-have) Software Debugger Features</vt:lpstr>
      <vt:lpstr>Mapping Software Concepts to Hardware</vt:lpstr>
      <vt:lpstr>Key Intuition</vt:lpstr>
      <vt:lpstr>PowerPoint Presentation</vt:lpstr>
      <vt:lpstr>Key Features</vt:lpstr>
      <vt:lpstr>Why do we need hwdbg for security?</vt:lpstr>
      <vt:lpstr>What are hardware side channels?</vt:lpstr>
      <vt:lpstr>IDELAYE2/3</vt:lpstr>
      <vt:lpstr>Frequency &amp;  Clock Sensors</vt:lpstr>
      <vt:lpstr>hwdbg is available at: https://url.hyperdbg.org/hwdbg-repo  Documentation: https://hwdbg.hyperdbg.org/docs   </vt:lpstr>
      <vt:lpstr>Backup!</vt:lpstr>
      <vt:lpstr>What is HyperDbg?</vt:lpstr>
      <vt:lpstr>Key Contributions</vt:lpstr>
      <vt:lpstr>Hardware</vt:lpstr>
      <vt:lpstr>PowerPoint Presentation</vt:lpstr>
      <vt:lpstr>Passive debugging</vt:lpstr>
      <vt:lpstr>Communication Modules</vt:lpstr>
      <vt:lpstr>Physical Unclonable Function (PUF)</vt:lpstr>
      <vt:lpstr>BRAM Simulator</vt:lpstr>
      <vt:lpstr>BRAM Simulator (cont.)</vt:lpstr>
      <vt:lpstr>BRAM Simulator Waves</vt:lpstr>
      <vt:lpstr>Anomalies In Expected Functionalities</vt:lpstr>
      <vt:lpstr>Supported Operators</vt:lpstr>
      <vt:lpstr>dslang vs TSM</vt:lpstr>
      <vt:lpstr>Example Script 1</vt:lpstr>
      <vt:lpstr>Example Script 2</vt:lpstr>
      <vt:lpstr>Software Stepping in Hardware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Karvandi, M.S. (MohammadSina)</cp:lastModifiedBy>
  <cp:revision>136</cp:revision>
  <dcterms:modified xsi:type="dcterms:W3CDTF">2025-03-28T14:50:31Z</dcterms:modified>
</cp:coreProperties>
</file>